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8" r:id="rId3"/>
    <p:sldId id="292" r:id="rId4"/>
    <p:sldId id="257" r:id="rId5"/>
    <p:sldId id="260" r:id="rId6"/>
    <p:sldId id="262" r:id="rId7"/>
    <p:sldId id="261" r:id="rId8"/>
    <p:sldId id="258" r:id="rId9"/>
    <p:sldId id="293" r:id="rId10"/>
    <p:sldId id="263" r:id="rId11"/>
    <p:sldId id="273" r:id="rId12"/>
    <p:sldId id="264" r:id="rId13"/>
    <p:sldId id="265" r:id="rId14"/>
    <p:sldId id="289" r:id="rId15"/>
    <p:sldId id="274" r:id="rId16"/>
    <p:sldId id="266" r:id="rId17"/>
    <p:sldId id="276" r:id="rId18"/>
    <p:sldId id="267" r:id="rId19"/>
    <p:sldId id="275" r:id="rId20"/>
    <p:sldId id="277" r:id="rId21"/>
    <p:sldId id="278" r:id="rId22"/>
    <p:sldId id="269" r:id="rId23"/>
    <p:sldId id="270" r:id="rId24"/>
    <p:sldId id="286" r:id="rId25"/>
    <p:sldId id="287" r:id="rId26"/>
    <p:sldId id="279" r:id="rId27"/>
    <p:sldId id="280" r:id="rId28"/>
    <p:sldId id="271" r:id="rId29"/>
    <p:sldId id="272" r:id="rId30"/>
    <p:sldId id="281" r:id="rId31"/>
    <p:sldId id="282" r:id="rId32"/>
    <p:sldId id="284" r:id="rId33"/>
    <p:sldId id="285" r:id="rId34"/>
    <p:sldId id="290" r:id="rId35"/>
    <p:sldId id="283" r:id="rId36"/>
    <p:sldId id="291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>
        <p:scale>
          <a:sx n="70" d="100"/>
          <a:sy n="70" d="100"/>
        </p:scale>
        <p:origin x="-6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2A6E7-64E9-4B86-B62E-B7E49C4C7741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A8C2-59D9-4E46-93A4-A9FEB99511B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A8C2-59D9-4E46-93A4-A9FEB99511B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A8C2-59D9-4E46-93A4-A9FEB99511B2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C6D10C-D86E-4C4A-B0F8-E1963B49C749}" type="datetimeFigureOut">
              <a:rPr lang="pl-PL" smtClean="0"/>
              <a:pPr/>
              <a:t>2014-11-01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3AA9ED-CF61-4350-A78A-DC66121688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13244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Zdrowie na talerzu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sz="3600" dirty="0" smtClean="0"/>
              <a:t>czyli</a:t>
            </a:r>
            <a:br>
              <a:rPr lang="pl-PL" sz="3600" dirty="0" smtClean="0"/>
            </a:br>
            <a:r>
              <a:rPr lang="pl-PL" sz="3600" dirty="0" smtClean="0"/>
              <a:t>co, jak i ile jeść, żeby być zdrowym?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5517232"/>
            <a:ext cx="4856584" cy="1201688"/>
          </a:xfrm>
        </p:spPr>
        <p:txBody>
          <a:bodyPr/>
          <a:lstStyle/>
          <a:p>
            <a:r>
              <a:rPr lang="pl-PL" sz="2800" dirty="0" smtClean="0"/>
              <a:t>Barbara Grzesiak</a:t>
            </a:r>
          </a:p>
          <a:p>
            <a:r>
              <a:rPr lang="pl-PL" sz="2000" dirty="0"/>
              <a:t>d</a:t>
            </a:r>
            <a:r>
              <a:rPr lang="pl-PL" sz="2000" dirty="0" smtClean="0"/>
              <a:t>r nauk biologicznych</a:t>
            </a:r>
            <a:endParaRPr lang="pl-PL" sz="2000" dirty="0"/>
          </a:p>
        </p:txBody>
      </p:sp>
      <p:pic>
        <p:nvPicPr>
          <p:cNvPr id="14339" name="Picture 3" descr="C:\Users\USER\Desktop\1794515_290726174411136_526665033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54574"/>
            <a:ext cx="2808312" cy="2808312"/>
          </a:xfrm>
          <a:prstGeom prst="rect">
            <a:avLst/>
          </a:prstGeom>
          <a:noFill/>
        </p:spPr>
      </p:pic>
      <p:sp>
        <p:nvSpPr>
          <p:cNvPr id="14343" name="AutoShape 7" descr="data:image/jpeg;base64,/9j/4AAQSkZJRgABAQAAAQABAAD/2wCEAAkGBxQSEhUUEhQVFBUXFxQUFRQVFxQWFBQXFBQWFhQVFxcYHCggGBolHBQUITEhJSkrLi4uFx8zODMsNygtLisBCgoKDg0OGxAQGiwkHyQsLCwsLCwsLCwsLCwsLCwsLCwsLCwsLCwsLCwsLCwsLCwsLCwsLCwsLCwsLCwsLCwsLP/AABEIALABHwMBEQACEQEDEQH/xAAcAAAABwEBAAAAAAAAAAAAAAAAAQIDBAUGBwj/xABAEAABAwEGAwUECQIGAgMAAAABAAIRAwQFEiExQQZRYRMicYGRMlKhsQcUI0JiwdHh8ILxFUNykrLSJDMWU3P/xAAbAQACAwEBAQAAAAAAAAAAAAAAAQIDBAUGB//EADcRAAICAQMDAgQFAgYBBQAAAAABAgMRBBIhBTFBE1EiMmFxFIGRsdHB8BUjQqGi4VIGJDM0Yv/aAAwDAQACEQMRAD8A7RCmVgSGBMAIAEJAAhAxJQAghACCEAJISGJhIQmEACEgBCMgCEAFCAwCEAww1GRCggBQCYxYCAGLxtrKLC9+QGQ5knQBUX3xphvkRfBibbxJWeZa7s27NbEx1J1XnLuo32PKePsRyM0eILQNKpPjhP5Kta7URfzBuLew8XHIVmZe8zbxb+i6FHWHnFi/ND3GostoZUaHU3BwO4XbruhYsxeSSY9hVgBYUwBhQMItQIKEDBCAyCECQUJjBCBAAQBJQICBhpABAAQAEDEoASQgBBCQCSEDEQkIEJAFCABCABCQAhAAhMAwEAGAgBYCeRCgEgKPjJodZnc2lrh5GD8CVg6hU7KWkJnLrZauq4NdXuVyyR2WwjRWOpMjlovrsDnMl5GejTlHUlUSqWcpkoZH7LXfSeXUqhHMtORjmN1GFs6X8LwM1ly8UB8NrQ12zx7J8eS7ek6pGfw2cP38Ek2aUdF2E0+w8hwpDChABQgaBhQIEIAKEDBCYgQgB5IQaYBBIA0DAgYEAEgBJSASQgBuo4DUgbZmNUm0u4wkCCKACSACBAQMCQATEGEAKagYsIEE+UAVtusJqa6JNZEU1p4TpuzwiVX6UfYCnt3CjGgmFRZpotcIGjO26uWNjPFnlyXDlp5KXKE0RLFai0ZlQsrTfBWsotLPasSyyrJbsmu4UvcteKLzLXZNJ+6eXgV1el6xqXpSfHgeTZL0RICYBIGBAAQAIQMJMQEDHUiIEwAkMNABQgA0DCQAUJAJKQEC+LEK1J1PnBGhzBkfEKuyO6OBPODllp4+rWY9kzCS0xDu8Msi0chl/ZQqrlFYyUeqzQ8N/SRQr920RQfpOfZnz+75+qscpR+ZDV8H3Zt2PDgC0gg5ggyD4EKWUy7IaADQGCPbbfSoiatRjBn7TgJgSYnVQckhOUY9zEXn9KFEAiz03VHTAL+6zx1n5KDsfhGOetivlX6lBZ/pQtQqS9tJzBmWBpaSOQdJg+qa3e5T+Ln34wdWuW8m2mjTrM9l7cQG42IPUGQrUdGEt0ck+EEmKAQBDvW3diAcMgkieSyarUejHdgCJYr8Y+cUNAGKZ6gRHPNUUdQhP5uAwOPtNF4PeG+sjTMxKvWspazuDBQV7PZqjodqeY/NZl1HTSkk3jPuGGVt4cHtzLclbZpa5IiymZdL2Pg+uwXF1NMq5bSKiT7McNemBnDmeshUab/54fdDkdKY+V7BEhakAaYwkABAAQAIQAUJjHUiISBhoACAAgYEAAoEJKQxuo6ECINWtmosDzpxPQdRtdZjx/mPM9HOxA+hBV0VwZUsFe2qSPankIkpbTPOOe5b3LxTaLL/AOqq5o9zJzD/AEnIeizutrsQi5w+VmopfSzaA3vU6Tj72F49QHQkozzgv9ezHZEG0/SZbnaOa3X2Kbfm6Spqt+SHr2vyjM17yfUJNQkuOZcc3E7ydVB14eUUSi28kd9acp2zGnkFJRSWWPYhyzhzyBDnbADTkAlJrHBZGpyO78E2f6vZqdKZgEnxcZPzRHsdGENsdpq2FTJii6EmIznFFrLmYG7d7xjZc/XRc4YQzGfXWzOhXmXB5yiOeR7/ABMe8Cnmwk5DDrzBOoKi6pS7oe4fF4zkTPQuKNs/LZHehL7VO5jlJKm5yZHJa8N2LG8VHaNPdHM811um6R59WX5C7myolegRIlNKYCkwDCBhIACYgJDCTAcSACAAgAIAAQMNIAkwCKQDFUIDBV2tBE539IfDotA7Vg+0aIP4wNvEJwnjgrnB5yjk9ak5pI0IMdVYmmVYyEK5/mqWPYi6xba0bBReSt1v3E488knyuQ2CmuJO59VFpYBVv2J9msRObhmdt1XL2NFdPubThS5CXBzhpp0SUTSkorB0+wUohTAuqJTAFVICivKzEmVVOI0ZG97mJJczLmufbpVJ5XcMIzlosFQbH0Ko/DNEdiIbrG8c/im6glDIqnjzAHmZ2ErO4RzgyWPa8In3bZ31IV9ekTeWXwWVlnSLispYwBdiuO1YJl7SarkMkNCYhYQMCAAmAEAgIAJAIWgMBoANAwIACADSAKEAEUDGagQIg2inKCJUW+x4gQhoDm3E/C2IlwGaSyiLimYq1XU9mRCluIuBGNjdyyRlEdjJVlu8uMQT+XoqLtRGtZY3FRLOyWF04Q2PAJQtVkcxLI4aNZcnDuhcJUkiZubtsAaBkpAXdClCB4JtNqQxZYgWBqpZ5QBSX3WZQiWlxdtkBA6rn6zWx0zSazk1abSyvzh9iLYjQrmG5O1wOyPlz8lPTauq/t39iN+lspfPYXarjZEwFqdcfJlbMG+kC52H7zsI83R+S4dfx3P7mKXMje3TczWAZLvqtI1R7F7Ss8KRIfaxMYsJgKQASYAQAEABAgkDHEABABoACBhoANIAigBMIAQ4IAYexGQI1SigRAtNhDtkCKK3cOsdsk8C5KO08HN1CWAK03J2DwdtCuT1OL2KS8FU+eS+uexNc8iBmAR/PRHT7MpxJVs1VlsAGy6mS9E2GsEuIA6qm2+upZm0iyFcpdkLp2+l73wKzLqWnfaRd+Fs9iXStVM6PHmY+athrKZ9pIrlTNd0Pis33m+oVvrQ/wDJfqR2v2A6uwfeb6hL1q/dBsl7HPL7vF9Z0unCHENERA2XldTfZfLdLtzj7HoNJVCuPw933K0ucwtqDIgyDyI5/oqq5OElKPgvtippxZubZeLX2Q1RlLCY5O0I9V6yNynRvXseWur2SaMFcdPHaKTfxFx/paSuZoI5sT+pz18x0+ysyXfNaJQCBhgIAOEwCQAIQASAAmASBAQMcQAEAGgA0hgQAcIACBhQkIIhAxBakA26mjIht1JGQGXUEshgqr2t1KiDizd7oifPkFnu1Ea19SuU1E57f99Godo5DT46+a5Vt87pc9jLOTkP8LXjoSR3XRl7pyI8lCmfp2oth8OGzpVSu1jC86AevIBde65Vwcmbq4OTwjMWy2tccTnCdt48OQXmLrfVk5t8nYrjsWERGXsAs1bcfBc1kX/joCuVjXZENgn/AORjorFOXsJwEjiNqFJ57C2FZbLzbUeM45lFicucF1ScRFa8QGFgzBOfrqq4RkaduXkltvf/AMGo2dHNH+7+y7Gnn/7eUfY4HVYbZZQjg/K0Nc7IQ4A/idEfAFPp84Rnhs4sF8R0+gMl3DUh9BINAAQAExMJAAKAEhMAIACAFoAAQAaBhoAMJABIYaACSyMJGQBCQCSEZEIeQBJUZSUVliwZa/7+wgtpnCNC/wC8ejeS5Wo13iPCKpzfg5/eV5jP+5J6nc/ALCm5FOCNdlyVLT9pUJp0uf3n9GA7fiPxW+nT+ZEo1iqzG0K8U8mEZDXxkrNqYYlkJLDLy0VKlegHU3kvYS11NxGg9lzPJRdHrRU8591/B1tFfFLEkZw2x4Ja8EHkclRKhLwdbdF9gG1lJVoaY060OOQzVkakJtD1G73u1e1niST6BXxpRVK5Ih3pSNISKgf4AiFZ6KHXPcyp+uuM6p+ki5PDLZ1qIAnkPksvp5bwaovKHLwr9nZmF3+ZVxf0sAHzkLZXW/S48nnuqT3SwvA5c95ydZHMfBYrK3W8nFkzsHC96ivSzPfbAd15O8/nK7umu9SP1NFctyLwLSWBoBgQAEAEgAFMQSACKYgkDYtAgwgYaBhhJgg0iQJQBDt960aI+1qMZ0JE+mqosvhD5mX1aa23iEWyjrceWQGAXu8GH84WZ9QrXudGHQ9XJZwl92Jp8f2QmCajfFh/JC19fsyUuhatLOE/zLew3/Zq3/rrMJ5SA70Kuhqa59mYLtDfT88GixJU5zUVky4MhxNfzWS2ZPIZAePL5rianVObwVzOd2u8X1n4WAuccg1ozPQDZU10ym89yvaXF3cMNZD7TD3bUhmxv+r3vDTxXWp00YcvuSUMFtWl3hyWtRGZi/bCRDxt/CsmqpzHKITXAzZaxaQ4EgGGu8Ccj5Ln6aeyePcVM8PBJvS6nvzmV050JnRrucSjfdzxkZVL06NK1Iuld1TYFNUCd5IF3VVNUsh6yI1suypBkJ+m0iUbsMgCk0EF0Zajr/AsUnPlI3xknyCk8VKoEkDfCJIA5JJbV8XYdurjVHh8mtv276doZSDBDGjCGnVvj1W3KnBOHY4je/OSQ/hJrbGTRb9rTPaCNXiO+zrlmOo6p20qyv6mWyrK4G+Eb67J7XDTRw5tOo/PyWDTWenPBnhmLydFfxRZR/mg+EldJ66CfZ/odmHT75x3RXcdo8R2Z2lZo8ZHzCmtZU/IpdP1Ee8WWNC0MeJY5rhzaQVbC6ufyszzqlD5lgdVpWEgAJiEoFkIpgEgBaBCkEgJAGChsaRSX9xTRsuROOp/9bdf6jo1YbtbCHC5Z0dH0y7U8rhe7/vkwt5cYWmuSAexb7rJxeb9fSFz7dVZPu8L6HpKOj6anmXxP69v0KilYi4knUnMkknrM6rKlk6DtjBYiSv8LH7puHsVfimIr2NoERmk3jhEoXSfPguOHOB3VofXmnS1DdHv/wCreuvzW+jR5W6z9Dm6/rarXp1cy9/C/k1153hTs9IU6QDWtEADQD9VffNYwux5fEpyy+7OaVrRStFpFJ1ZtKfvHOT7oOmI9SudXp1KeeyNT6Ze6/U2vH9+O5rLHYqVnGGi2Cfaec3u8Ty6DJdauEY8RMO3A42kXHNWxRBkunZVYkRwQ7yu/EDkiSysEWYp1n7OoWO0OnUFee1Ffp2MzyWGa7h4B7MBzcyB4t+6fy8l19Jb6kOe6NFcsotjdLTsFqwizcJN0tGyYZEuu8ckYDcVd602Mb3tToBmT4BZ7roVLMmG9IxtqugVHYnCOm/muNbq3J/ChevLsgm0KNDSJ5KlzlPuOMZS7k27rdDX1H5U4gdXDYDU5LbpnKvOexsp007JbYjFt4yrAfYfZtGjjmSdp2jor99j5zj7Hc0/Sqlj1OWUV020h0nUkk7ZnM6LNdHnccHrGhWmu+FfDLt/Uv7SJh4ORGfipZyso63QtZug6Zd12+wtrOpPhzVcj0G4U3tKbsVNzmnm0wfTdUuHOVwDVdi2zSZrbk44IhlqEjTtWjT/AFN/Mei3Va6UOLOV7nC1nReN1L/L+GbehXa9ocxwc05ggyCupCyM1mLPPTrlBtSWGLVhDAkpoiEUxBIGOBAg0DQYSZJIx/GXFRozRoH7Q5OftTnl+L5LlanUuT2Q7eWd7pfTFd/m2/L7e5z6ztLnS+SdTnrnrzOi5+Eng9VJqMcQwkSG2oUy5r5jUbnP80Lk50XL1vTfnlf1RFtV8nFhpMJ0iRGuSSg3y2dOvSR27pyG/rlpIkYQMQZh1ILjA+MJquMljljcdLF8/c6Nwpwv2bGVrXnVEnBILRn3cQ3MbLpUaWNfxS7nkuo9T9STro4h7+WSuIeIhTBgwp3XYOZVS5Swjll7X9UtLi1hhuZLycgNzOwWPDlyz0kNJRoKvX1PfwvqU84hgpNlg9p5Gbzz6dFKTS7nO0d2q1+sV+dsI/pj2+preDb6Ic2z1jIMCm52oPuE8jt/IsouxLD7G/q3TVKPrVfmv6nRKNlXRR5VolMoKRDAmvZ5QJoyPE10yMTRm3Py3Cw62jfDK7oqnHKKu4rx7N7XcsnDm06/r5LmaW705ophLDOlUYcARmCAQehXoE8rKNQKrQASSABmScgEOSissZl724gGbaMHnUOn9I38VyNR1JfLX+pVKeOxk7ZbsySSSdSdT+i5WZzeWxJOTKG13sTk3MnktdOlcjXCpAs9z1ajTUq9xjRiJPILox06gsmyqO+ShHuxsYnDId0TAxQG5fegHXLNQSSPTU0Rpjhd/wBxihVa8OwzInE3cdVPGVkwafqcLLXVNbXnyVvaQ/u/soNbkbuqaX8RpmvK5Rp7rtOJuEnXToVmj8LweG097osU14EXpauzblIJyjUeqk4bj6LonG1KXdYHbovYOhrthv8AsqZRlB88ot1FKgtyZMwipJbk0ZT7xH5JJcmCmyUnufbx/P8ABPuC/qljqR7VMnvM+bm8nfNTptdMsx/QNboYaqGe0vB1SzWhtRrXsIc1wBBGhBXehNSipI8XZCUJOMvA4VYioSUwCQA6AgEGhjKbim+hZaJcIxu7tMHnHtRyCx6q3ZHC7s6HT9I9Tao+Fy/scgqVnF5JOIkkuJOc5kn5rmNKKwe6UYxiljHgm0qZJky3LffzVTj5yUylhYK622V9OoHg4jqQdfLKFKLiuGiN8Y6mnC4lHs/r/wBlhdmCs8GoQxx7pLRGIbhzdA756hCht+zMNetbg68fFHun4+q90bLhq7aFB7qrjicYLAdAdMQ6rRQlW8+Tm9S1VlkVX2RJ4g4kDQQCr52YOTCvLSRy++7ZVtDoGTNyTAjmeizRkpM9Lp40aGn1rnyv74+pBu6iK9WnZ2OwMc8NfUI9o/zIDqOasws8nnL7b+p2O2XyLsvZfydWu24LLRaGik10bvGIyN81aoxXJYr7VFQi8Jdkiwq3ZZqmtKnIzBDQCPAiCE+GOOoth2ky1omAN9p3VqswZpRySmQpqxFTixZpgqakiGGQLdYsQSbRHac9v+6KlmeamEimSM9gTsVxNVS4Sco9jLZBx5LjhjidjabmOl2H2IGs6tnaD81oo1qrrcZeBwtWCDfF9Pre0YaNGj2R/wBiudqNVO59xObkZq33nGnr/NFGqhyJQhkgWOx1rS6GAxu46Lr0aPHLNUUom2uLhBlOC4YncyuhGCiWJ5K/6QrSKbWWdmU/aPj3QYYPMgn+kLLqZ87T0XRNMm5Wy8cIzFEAMg5nUZ+Sx7jtTy5cFBWeWvxNyIPqtFb45OT1fpKvj6tSxP8Af/sOq0VAX0xmPbYNvxN6fJWOJk6X1Zv/ACb+64T9/o/qSrptUZcljuhh5OP1jS+jqMrtLlFpeVVpFNxEtxjEOcjTzRF7lwdf/wBP6xyhKrPK5RBtFUU2ww65g7wdST4ZDzKl37nZU3rLnXn4Y/N9fp/JOuu0upwXjIgRtl+qoshh5R0bIwmsQ4wWznscJ9Jy/P4qCeTOlKDNJ9H1+FlT6u89x0mn+F2pb56+Pitmku2SUH2Zx+taJSj60Vyu/wDJ0SV2DyrCJTIhEoGOygQC5Jkkcr49tva2otBIbTaGiOZzcfkPJce97rGz2PSowo02+eFl93/sVFNwYJicszqf3VEsrwbPxFdjwpr9UB1+Ud3QdMwRH7JfE+6J+i/DT/Mbt1qDO8T7UQSCBBE5c9k1jt5FBbuERBUae9TcJ5fdI2B5eOylHjuc/qGkdq3R4muzX7Msje3a09S17OsOadwQMiCE7E4rKORVqVZL0bvhl+5SWm0VKjoOe/KfE7BRh8XLZ0oQp0sHZLwV9ormp9nTPdHtv0BPIdFphBRWTiJWdTvz2gv7/UVZKppvY5gAwEEakHPU81CcsnqKtHVCvZHsamjxmR7bP9p/UKndIyPpC/0yLa7uM6TnBslpOmIQD0nSVLfNLLM1vS7YRz3Nfdd5B8QrK7d3BzLK3HuXbac7LRtyUNhlhA5qDUogmmBtUefxUd4OIxelmFVjmO0c1zTvqETW7hkZQ3LDOc2+x9g40xADdIyGE6Lj3KSk4HOlU4ywZ68bXnAzO0fkFdRppTZZGGCdcnCzqpD6uQ1w/qu3Tp4wRajoN23S2mAAAFqxgkiyNMAKLLoo45xNau2ttU5QHYGySO7TEfOT5rlXTzJs93oKfS0sV57v8yqthhpjLpuqY9zVBckR9gluJpxZSI8MwRqtaSSyZbb+eSul1J8wWnqpxkmee6r01Wr1qu/7j2IHvsge83l1HROcMo4tms9fT+lb80ez9/oyc62NLcOKZGYjPXbqs0YuLMuknZTYrK+/9okVYZGIS+MWCDO0aaADmptYPcaKl11pJ/d/XyWTr4s/ZFrQS+MnOB18FVKU89uCyEL/AFVnsJu+qXNziRtoemqo28m+zapcCmWgse1zcnAh0DQYTMzCWGRnBTg4vsztV220VabKjdHNDvXULvUz3wTPAX1OuxwfhkklXGcJADxKAGqj0muCSOL8YUy6rVAdHfcd5mdAuRJbZZPXLTR1WjVb44X+xlX0LQ3PEVL1I+xyZf8Ap6efhnH/AHGH2+uNXT46/FTW1lc+iauvtL/lgWLxruEEYhyMR6KO2tPJnlodfU+G/wAnn+ok3jUGeCDpIG3JTUIy8h6vUoLGZfoE29ahe2B3tBAgkcjzCl6Mexi1Nt1jTtXPv2LKvazXpkUiA77zd3AbAqqNSg8NcGe3U22RjGbzFEKneLQ3BgwxlEmZ3nLVWyqb5OxpuqwpgoRhhIR9b5EDxVXpM6Eeu0/6oyAHydW+vyUXXg0w67p/r+hJZdr3aGmDydUpg+hMpdjVHrFDXn9Do/0aXS+iw1az5aSRTpAyGwSC8naTOQ5SmlD5jl9R1cL2vTjj3Zv23g3ZT9RHK2BPtvVRcsjURLLYCVCM+RuIxabdOiUp5BRMTxJZHVamJhJMBpGw1g/FQ/DqxqRntjlj9w8MBpxO7zuZXUqrUEVmxsljDdlcCJoZCRNES2OgKEmaIdzhdscO2eTmcT8upcZ1gc1yHnk+gJ2RojsjnheUv3A17muypyPGnHlMpR2/+X7/AMHOt1Gpa4p/5L+R9zqs5UnCfxU4PmIWjMX3ZzZ3aprHpf8AJFba7uqOdLqZB/1t/RWxUEsJlX4jXJYjXH9SFVpdn/lnr3/2VsZRXGTi6zRamxuyUUvdIYslUOeA1jQToXFwAPiDkrZ1x25fY50IzlJRT+xaWwWhxGNtEmI1zjz1VC9J8HoYU9TUMRnx90RPrFVgkMa3OMmgEHkZCf8Al+SEtJ1Obw5/8kKbba7s56bSoylSu4/8J6i+8v8Al/2Wdie8MONwkmdjGXqFktcW/hR3+l6a6ivba8v75Oq/R5acVkAn2Xvb5TiH/Ja9C/ga9mcPrUNupbXnBqwVvRxA5TEKcUxjdQ5JYGjk/GNEstT/AMXeH9Qz+IK5Vyak0ez6VNT06XsVFUQ0kSTGnhzWds2YzLDM3gElziARo08+uWiui8Ftz8LsXFz2BtRjoM4T3jENBOeEJS+pzdRNpoF4WJjRkC52zRkXeZUlHyzOs4y3hFVaMj2dP2jk53Ie6PzU48PJwLpz11np1/KvIqjdjhBbkRn180t7zybJ6Gp1+nj8xdqs7asCp9nU2eNHjkf5KmpuPY5MY/hLNtscxZXVrrc3dozjvGM+il63HJ266dNZHdGOV9BuhQh0TDhPhklKfBqj0+hr5SecIHeaZ5tII/2n9VBT4Ivpyz8D/U2XB/EbuzbRcJZTGFrohwH3WkAkED1VVjeTPqdN6Xd8s1TLw6qnDRj4DN67BVynxhD2+46LYYgmCpJPby+SLxngiut3VUOaTG1wWV0Q45tgneZB/dbtNqOdslj6mWaNFQowuomVEtrU0AbggkiqvM5KEuxor7nFbyZhtFRpz77ttMyRn4LjzWMn0LTy36eL+g+y1RvI+CoTZTKGQ61+sAiSYJIAGnnktEdz8FP4Vsh1LY7CX9k/CfvHT1VkFz3KpwhnbkgVbRjDi4RE5Ezn/Pmr8PcsnJ6lYqqsRfL4RW0WFsOYe9uOfkr/AFOcM4t3TJ7N0e/ctKVVtcTo7dvPqP0VM6/Jq6Z1ZwxTc/s/6MK1WB205xIOYy38lDKPRxknz7D7bJ2ZEGYiXatcemapsaNMbNy5HKlTL+/5lVMtijpH0bu/8Z3/AOjv+LFv0K+GX3PK9c/+wl9DaMcugcJi2lMiKKYxD0AYT6Q7vxMbVAkskHwOnx+aw6qPk9D0TUbZOt+TG0H4mxiA56eQ5rmyO/NYZT3jQh+Nw7pG38yUoN4wW5zHEe5b3PZ39g57XtpsOLDTiXExGKTp4olLDSzycu6SU0prLKW2VSw4GuL6hGbnH2AdR49VpzxycXV6iett/D6ft5f9+CqZSLnADOT/AAp7k0d3T6OGlr2R/P6s3VloQB5dVS5Z4MM8NjF8spNZFT2TpA7w6hKMpJ8Fb0q1C2tGfbUae5U7zJ7r9xymNFY2n2OPZXf06zMflf6fmOusDWu7okEDUyPHJJyPR6LVw1Ne6PfyvKI9qyyEeA6pJnRjDjLNBcNnLWj4ppZZ57W2qU2abHkpSic/JHL4MrK4NPJZki17zHUnoq5RkwyiIba6R/IVUqMd+5FyTNVcNsIz26q6ufBUza2C1B/oD+q6emt3LDKpRJ7VqIBPTGVV5NyKjIvgzknGlkNOv2gyDwD/AFDJ23KFy7liTPa9IvU6Nj7oq65ykQcuu3NZkucG1d+RnsWRLmHnIz/stEZpcFU97fwsbpuoYSHPruJyFNphvgSdk47nL5VgxXKxPOEvqQ7zdhGFv3jiJ6H2Qr4Pc9zOJU/xWqcn8sO33IjKQOHCYOGesjWP5spycUjsRk13Hacu7zMnjWMsXXx+aW/Hws4vVOlKadtS58r+qLm77wbUaQ4d7mNVCcccmfpfUZKSptf2f9BdSpprAynKfhksr5Z6yEfcjVqvLNJI0xidb4LsnZWWmN3DGf68/lC6ekhtrz7nieqXerqJNdlx+hpWrWctiwmRHExjTygCtvWzioxzTo4EFV2R3I06ex1yUl3Rx6tS7Cu9lQ5tMRnB5EHTTNcayHg97XP16VKPkde8ZmRh3nKMtuaqRVtw8eSttFoNMYGe07Qe6OZ/RWwX+p9jz/UtVPUWfh9P38sabZAwZnESJcee5S3739Dp9P0kNLVtXd92IoMeyHBoJPeIH3Rt8FbLk1SlGXDJFkvOp3yTlkfLEBl6qGEmimdEFhDrwyqx5kuqiHAk6t3bGmSUpbWQxOEljsQxd4H4ugPd9d03Yy6dUbIuM1lEmyUhTDji1EGSchOgySc3My6Pptemk9meRd22E1X4iO6NPFWVxci7X6lUw2J8m1uy7YC2QrwjytljbLCpYclJwKtxVWq7XHRRdWQ3hWa5DuElSDsE3hdwbBWXVQUYjixVgfhMBcpTxLCGzY3JWdiziI05Lq6RycyEmaWmZXTKw3BAIgW1mSTLYMxXE12CtTLdx3mnkQsN8XjK7na6bq3TYn4fc5015b3XCCDBG/UQVicc8nr2lP4l5CdpMR80kUS9hmy2duLFqIcSdmwRkOpBjzWjdiJyer6j0anh8vhFXa3l7i7mf7K6PCwR6fovR08Y+Xy/zEtBbhPp6ofKNfpZymSKDYhwJ1zA18uahLGMGiMccDtZgnHSPeGZByJ8tz4KUJ4+GR5nq/SW07a190v3JFC2hwncDy8lXbBZyaOh66y7/Is5a7P6ezLHhywG0WhoI7o7z+WEHTzMD1UYQ3NRO1r9StPQ357I7PZGZLrRWDwlksvkmtCsKRQQAtyYDLigCPXGSTLIswPHly9o3tWDvsBn8Tdx4j9Vh1Ff+o9D0fXelP05/K/3MELXhblmdgdAsOxZy+x3Oo032VONHd/sCx0hmTm45k7n9lGcuTHounrSQ/8A0+7Hq1IuBDcpgZzvsPFODSZui+zYVnD2d1rhGhkSeoHRN2ClVCXLQ5XoAwBlz29Aq93kIx9xdnssEFmRG+/nKHNilKPkm4AxnXWYED91DJVFOUiBYrEa74+6DJK01wb7Fmr1UdPX9Td3VdYaAAF0a60keOv1DseWaKzWUAaK3BkySfqqMCyD6kOSMAK+qAIwIyvEZ78cs/MrjdRk1wXQ7ESxEakZrlqxJZaGzWXE7FJjIxB5rs9PluTlgrmaKm4NEkgeK6Upxj3ZFIeGYkJpp8oCPaGpkkUF4WdVTiaKp4MHxPdGI4miHDfnGxWGyGOT0Wg17r+GXKMsx5Bh4iPH4c1Q4+x3JOMlmDE2q0B3cYct+R/hzU0sLLPO2aezUa5b01CPI2BhaRlB1yHLqEKbO5tTeQCvDcMAjkQDPWclJSY3VzkjOA2EdD+SGyai8ciRkgkkONbOTRmY01JQ2/JVCmulyko4Oo8F3L2NOT7boLj8h5LZp68cvyeU6prXqLOPlXCNrQZktaOMx9SIgBQAspgNOCAGqgQSRV26jIIVco5LoyOV8U8PupPL6YlhzIGrf1C59lTi/oeq6d1RNKux/ZlBRrlu6ocUzt7YzRY03ggbFUNNFDg0xwVA3XTqo8sNkpD9JzYk5pcilXLOEFVvBoGqajJjjpm+RVkslS0EDMN8Myr66nIzanWVaZccs3Nz3IGNAAhdOupRR5PU6qV0tzZfULLCuSMTZOpUkyJJYxACxTSAbrNgJAzI35QxSYkgz1XO1te6JZF8FVTdHTovPSlh4ZIvrBemBoAAgc1uq18oRwiO0ctF8YjJgnQAaBV263fy+40XdxWwuYQdJy89QuzoJzlX8SISLF4XQEQbRRlGCcWUV5XfIVM4ZNNdrTMRfdzHOFknVydbTa1w7GUrWFzT/JVL4O5VroS+Ybc1w3n5pfCaozgxpzunzTLMBMB2E+X8hPgi8Lux+jYnOIyjnzR9jLbrKq13NnwzcADg8tz2nZaaafLPOa7qU7U4p8HQ7DZ8IW1I4knksGqZWLQIIIAWUxCSEDG3NQMj1aSTHkqbfYA4aKEo5LVMw99cIgklgwnpofJZZ0ex1tL1SyrjOUZ2pc9RmRAPXMfqFklW0duvq9cu42LA6c5jxUNrRpXVKfA7Tuuq4wJj1KlGtsrn1emK7ZNBc/CJJBf8Vphp/c5Gq6zOaxHhG4uy5WsAyWqMFFHDsuc3llyyzwrMFDY42mmRyOtYgB1rUgFYUDQ3VZKQFRbLHKhOOQTM5brrcDLQuZqNCpvKJqRBLXjLD81h/wAMZLch+yWGo85yB0yWinpyXci5exsbtspptA5LsQhtWCGS0aVaGRL2oGRK9GUmhplTa7vDtlFxyWRsaM7eHDwOgVEqcmuvUuJR2jh5w2lUPTs1x1+CL/gT/dUfQZZ/iDx3HqHDridIVioZRPXZNBdfDgbmQtEKUjFZqHI1NisQarkjM5Fi1kKZXkWgQECA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5" name="AutoShape 9" descr="http://medplusonline.pl/UserFiles/Image/rowerek-z-warzy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7" name="Picture 11" descr="http://medplusonline.pl/UserFiles/Image/rowerek-z-warz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4248472" cy="2603902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7776864" cy="10081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2. Głównym źródłem energii powinny być produkty zbożowe z grubego przemiału</a:t>
            </a:r>
          </a:p>
          <a:p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9700" name="Picture 4" descr="http://www.aleeko.pl/images/products/844/mid_2b89e4d14afdfe5babf4fa185d0383c1.jpg"/>
          <p:cNvPicPr>
            <a:picLocks noChangeAspect="1" noChangeArrowheads="1"/>
          </p:cNvPicPr>
          <p:nvPr/>
        </p:nvPicPr>
        <p:blipFill>
          <a:blip r:embed="rId2" cstate="print"/>
          <a:srcRect l="12037" t="16851" r="12037" b="16851"/>
          <a:stretch>
            <a:fillRect/>
          </a:stretch>
        </p:blipFill>
        <p:spPr bwMode="auto">
          <a:xfrm>
            <a:off x="432048" y="3752364"/>
            <a:ext cx="3133717" cy="2736304"/>
          </a:xfrm>
          <a:prstGeom prst="rect">
            <a:avLst/>
          </a:prstGeom>
          <a:noFill/>
        </p:spPr>
      </p:pic>
      <p:pic>
        <p:nvPicPr>
          <p:cNvPr id="29702" name="Picture 6" descr="Chleb razowy ratuszowy 0,4 kg Ratuszowa"/>
          <p:cNvPicPr>
            <a:picLocks noChangeAspect="1" noChangeArrowheads="1"/>
          </p:cNvPicPr>
          <p:nvPr/>
        </p:nvPicPr>
        <p:blipFill>
          <a:blip r:embed="rId3" cstate="print"/>
          <a:srcRect l="37795" t="33817" r="37795" b="33817"/>
          <a:stretch>
            <a:fillRect/>
          </a:stretch>
        </p:blipFill>
        <p:spPr bwMode="auto">
          <a:xfrm>
            <a:off x="3779912" y="3717032"/>
            <a:ext cx="3439212" cy="2736304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0" y="648866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Chleb </a:t>
            </a:r>
            <a:r>
              <a:rPr lang="pl-PL" dirty="0" smtClean="0"/>
              <a:t>żytni 100% Prawdziwy Chleb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779912" y="648866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Chleb razowy ratuszowy </a:t>
            </a:r>
            <a:r>
              <a:rPr lang="pl-PL" dirty="0" smtClean="0"/>
              <a:t>Ratuszowa</a:t>
            </a:r>
            <a:endParaRPr lang="pl-PL" dirty="0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467544" y="1340768"/>
            <a:ext cx="8676456" cy="17281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pl-PL" sz="2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Pieczywo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pl-PL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biały chleb i bułki</a:t>
            </a:r>
            <a:r>
              <a:rPr kumimoji="0" lang="pl-PL" sz="26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pszenne zamieniamy na pieczywo pełnoziarniste, razowe oraz pieczywo z dodatkiem ziaren i orzechów</a:t>
            </a:r>
            <a:endParaRPr kumimoji="0" lang="pl-PL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788024" y="29969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Dlaczego???</a:t>
            </a:r>
            <a:endParaRPr lang="pl-PL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leb esseński ze skiełkowanego ziarna orkiszu z rodzynkami 400 g Bionica"/>
          <p:cNvPicPr>
            <a:picLocks noChangeAspect="1" noChangeArrowheads="1"/>
          </p:cNvPicPr>
          <p:nvPr/>
        </p:nvPicPr>
        <p:blipFill>
          <a:blip r:embed="rId2" cstate="print"/>
          <a:srcRect l="30236" t="19229" r="33021" b="20555"/>
          <a:stretch>
            <a:fillRect/>
          </a:stretch>
        </p:blipFill>
        <p:spPr bwMode="auto">
          <a:xfrm>
            <a:off x="5652120" y="2924944"/>
            <a:ext cx="2160240" cy="212423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652120" y="508518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Chleb esseński ze skiełkowanego ziarna orkiszu z rodzynkami </a:t>
            </a:r>
          </a:p>
        </p:txBody>
      </p:sp>
      <p:pic>
        <p:nvPicPr>
          <p:cNvPr id="6" name="Picture 8" descr="http://www.aleeko.pl/images/products/764/mid_9802dd20617cad8a59ca904cd1e6c8d8.jpg"/>
          <p:cNvPicPr>
            <a:picLocks noChangeAspect="1" noChangeArrowheads="1"/>
          </p:cNvPicPr>
          <p:nvPr/>
        </p:nvPicPr>
        <p:blipFill>
          <a:blip r:embed="rId3" cstate="print"/>
          <a:srcRect t="19259" b="18055"/>
          <a:stretch>
            <a:fillRect/>
          </a:stretch>
        </p:blipFill>
        <p:spPr bwMode="auto">
          <a:xfrm>
            <a:off x="5580112" y="188640"/>
            <a:ext cx="3096344" cy="187475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580112" y="20608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Chleb z prosa bezglutenowy </a:t>
            </a:r>
            <a:r>
              <a:rPr lang="pl-PL" dirty="0" smtClean="0"/>
              <a:t> </a:t>
            </a:r>
          </a:p>
          <a:p>
            <a:r>
              <a:rPr lang="pl-PL" dirty="0" smtClean="0"/>
              <a:t>Schnitzer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836712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iemne pieczywo jest znacznie bogatsze w witaminy, składniki mineralne, białko i błonnik pokarmowy</a:t>
            </a:r>
          </a:p>
          <a:p>
            <a:endParaRPr lang="pl-P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daje uczucie sytości, sprzyja utrzymaniu prawidłowej masy ciała i zapobiega zaparciom</a:t>
            </a:r>
          </a:p>
          <a:p>
            <a:endParaRPr lang="pl-P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wpływa na obniżenie poziomu cholesterolu we krwi, gdyż ułatwia jego częściowe wydalanie z przewodu pokarmowego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1512168" cy="576064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mąka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4818" name="Picture 2" descr="http://www.aleeko.pl/images/products/302/mid_5e9965143d3462a0f5cdd319fe0a5a12.jpg"/>
          <p:cNvPicPr>
            <a:picLocks noChangeAspect="1" noChangeArrowheads="1"/>
          </p:cNvPicPr>
          <p:nvPr/>
        </p:nvPicPr>
        <p:blipFill>
          <a:blip r:embed="rId2" cstate="print"/>
          <a:srcRect l="15648" t="2407" r="16851" b="3611"/>
          <a:stretch>
            <a:fillRect/>
          </a:stretch>
        </p:blipFill>
        <p:spPr bwMode="auto">
          <a:xfrm>
            <a:off x="323529" y="908720"/>
            <a:ext cx="1728192" cy="2406236"/>
          </a:xfrm>
          <a:prstGeom prst="rect">
            <a:avLst/>
          </a:prstGeom>
          <a:noFill/>
        </p:spPr>
      </p:pic>
      <p:pic>
        <p:nvPicPr>
          <p:cNvPr id="34820" name="Picture 4" descr="http://www.aleeko.pl/images/products/474/mid_0bc5a346286f67e092f654a950d4a310.jpg"/>
          <p:cNvPicPr>
            <a:picLocks noChangeAspect="1" noChangeArrowheads="1"/>
          </p:cNvPicPr>
          <p:nvPr/>
        </p:nvPicPr>
        <p:blipFill>
          <a:blip r:embed="rId3" cstate="print"/>
          <a:srcRect l="15648" r="15648"/>
          <a:stretch>
            <a:fillRect/>
          </a:stretch>
        </p:blipFill>
        <p:spPr bwMode="auto">
          <a:xfrm>
            <a:off x="2483768" y="3212976"/>
            <a:ext cx="1656184" cy="241067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835696" y="573325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Mieszanka </a:t>
            </a:r>
            <a:r>
              <a:rPr lang="pl-PL" dirty="0"/>
              <a:t>bezglutenowa do wypieku chleba </a:t>
            </a:r>
            <a:r>
              <a:rPr lang="pl-PL" dirty="0" smtClean="0"/>
              <a:t>ciemnego </a:t>
            </a:r>
            <a:r>
              <a:rPr lang="pl-PL" dirty="0" err="1" smtClean="0"/>
              <a:t>Bauck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3528" y="335699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Mąka żytnia razowa typ 2000 </a:t>
            </a:r>
            <a:r>
              <a:rPr lang="pl-PL" dirty="0" err="1" smtClean="0"/>
              <a:t>Bio</a:t>
            </a:r>
            <a:r>
              <a:rPr lang="pl-PL" dirty="0" smtClean="0"/>
              <a:t> </a:t>
            </a:r>
            <a:r>
              <a:rPr lang="pl-PL" dirty="0"/>
              <a:t>Planet</a:t>
            </a:r>
          </a:p>
        </p:txBody>
      </p:sp>
      <p:pic>
        <p:nvPicPr>
          <p:cNvPr id="34822" name="Picture 6" descr="Mieszanka bezglutenowa do wypieku pizzy 350 g Bauck"/>
          <p:cNvPicPr>
            <a:picLocks noChangeAspect="1" noChangeArrowheads="1"/>
          </p:cNvPicPr>
          <p:nvPr/>
        </p:nvPicPr>
        <p:blipFill>
          <a:blip r:embed="rId4" cstate="print"/>
          <a:srcRect l="30236" r="30236" b="1326"/>
          <a:stretch>
            <a:fillRect/>
          </a:stretch>
        </p:blipFill>
        <p:spPr bwMode="auto">
          <a:xfrm>
            <a:off x="5364088" y="2996952"/>
            <a:ext cx="1895930" cy="2839739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932040" y="594928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Mieszanka bezglutenowa do wypieku pizzy </a:t>
            </a:r>
            <a:r>
              <a:rPr lang="pl-PL" dirty="0" err="1" smtClean="0"/>
              <a:t>Bauck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267744" y="0"/>
            <a:ext cx="68762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im wyższy typ mąki, tym jest ona mniej 	przetworzona </a:t>
            </a:r>
          </a:p>
          <a:p>
            <a:pPr>
              <a:buFontTx/>
              <a:buChar char="-"/>
            </a:pPr>
            <a: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możemy sami upiec chleb czy zdrowszą 	 pizzę</a:t>
            </a:r>
          </a:p>
          <a:p>
            <a:pPr>
              <a:buFontTx/>
              <a:buChar char="-"/>
            </a:pPr>
            <a:r>
              <a:rPr lang="pl-PL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produkty bezglutenowe, ważne </a:t>
            </a: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diecie 	osób </a:t>
            </a: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chorych na </a:t>
            </a:r>
            <a:r>
              <a:rPr lang="pl-P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celiakię i produkty 	bez cukru ważne dla cukrzyków</a:t>
            </a:r>
            <a:endParaRPr lang="pl-P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504056"/>
          </a:xfrm>
        </p:spPr>
        <p:txBody>
          <a:bodyPr/>
          <a:lstStyle/>
          <a:p>
            <a:r>
              <a:rPr lang="pl-P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musli</a:t>
            </a:r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płatki śniadaniowe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848" name="Picture 8" descr="http://www.kwestiasmaku.com/blog-kulinarny/wp-content/uploads/2014/02/jogurt_owoce_musli_01.jpg"/>
          <p:cNvPicPr>
            <a:picLocks noChangeAspect="1" noChangeArrowheads="1"/>
          </p:cNvPicPr>
          <p:nvPr/>
        </p:nvPicPr>
        <p:blipFill>
          <a:blip r:embed="rId2" cstate="print"/>
          <a:srcRect l="1145" r="2291" b="4581"/>
          <a:stretch>
            <a:fillRect/>
          </a:stretch>
        </p:blipFill>
        <p:spPr bwMode="auto">
          <a:xfrm>
            <a:off x="179512" y="4005064"/>
            <a:ext cx="2632174" cy="2600952"/>
          </a:xfrm>
          <a:prstGeom prst="rect">
            <a:avLst/>
          </a:prstGeom>
          <a:noFill/>
        </p:spPr>
      </p:pic>
      <p:pic>
        <p:nvPicPr>
          <p:cNvPr id="35850" name="Picture 10" descr="http://blog.femelo.com/moda/2012/01/mus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5112568" cy="2608453"/>
          </a:xfrm>
          <a:prstGeom prst="rect">
            <a:avLst/>
          </a:prstGeom>
          <a:noFill/>
        </p:spPr>
      </p:pic>
      <p:pic>
        <p:nvPicPr>
          <p:cNvPr id="35852" name="Picture 12" descr="http://www.mojeciasto.pl/assets/Uploads/img_779_v0p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764704"/>
            <a:ext cx="4351683" cy="303605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95536" y="2564904"/>
            <a:ext cx="727280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UWAGA!!!</a:t>
            </a:r>
          </a:p>
          <a:p>
            <a:pPr algn="ctr"/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Większość płatków śniadaniowych i </a:t>
            </a:r>
            <a:r>
              <a:rPr lang="pl-PL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musli</a:t>
            </a:r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dostępnych w sklepach jest bardzo wysoko słodzona, a więc bardzo kaloryczna</a:t>
            </a:r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4608512" cy="468052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pl-PL" sz="2200" dirty="0" smtClean="0"/>
              <a:t>1 szklanka płatków owsianych</a:t>
            </a:r>
          </a:p>
          <a:p>
            <a:pPr>
              <a:buNone/>
            </a:pPr>
            <a:r>
              <a:rPr lang="pl-PL" sz="2200" dirty="0" smtClean="0"/>
              <a:t>1/2 szklanki nasion sezamu</a:t>
            </a:r>
          </a:p>
          <a:p>
            <a:pPr>
              <a:buNone/>
            </a:pPr>
            <a:r>
              <a:rPr lang="pl-PL" sz="2200" dirty="0" smtClean="0"/>
              <a:t>1/2 szklanki nasion dyni</a:t>
            </a:r>
          </a:p>
          <a:p>
            <a:pPr>
              <a:buNone/>
            </a:pPr>
            <a:r>
              <a:rPr lang="pl-PL" sz="2200" dirty="0" smtClean="0"/>
              <a:t>1/2 szklanki nasion słonecznika</a:t>
            </a:r>
          </a:p>
          <a:p>
            <a:pPr>
              <a:buNone/>
            </a:pPr>
            <a:r>
              <a:rPr lang="pl-PL" sz="2200" dirty="0" smtClean="0"/>
              <a:t>½ szklanki</a:t>
            </a:r>
            <a:r>
              <a:rPr lang="pl-PL" sz="2200" dirty="0" smtClean="0"/>
              <a:t> otrębów pszenicznych</a:t>
            </a:r>
          </a:p>
          <a:p>
            <a:pPr>
              <a:buNone/>
            </a:pPr>
            <a:r>
              <a:rPr lang="pl-PL" sz="2200" dirty="0" smtClean="0"/>
              <a:t>1 szklanka wiórków kokosowych</a:t>
            </a:r>
          </a:p>
          <a:p>
            <a:pPr>
              <a:buNone/>
            </a:pPr>
            <a:r>
              <a:rPr lang="pl-PL" sz="2200" dirty="0" smtClean="0"/>
              <a:t>1 szklanka rodzynek</a:t>
            </a:r>
          </a:p>
          <a:p>
            <a:pPr>
              <a:buNone/>
            </a:pPr>
            <a:r>
              <a:rPr lang="pl-PL" sz="2200" dirty="0" smtClean="0"/>
              <a:t>1/2 szklanki miodu</a:t>
            </a:r>
          </a:p>
          <a:p>
            <a:pPr>
              <a:buNone/>
            </a:pPr>
            <a:r>
              <a:rPr lang="pl-PL" sz="2200" dirty="0" smtClean="0"/>
              <a:t>1/3 szklanki brązowego cukru</a:t>
            </a:r>
          </a:p>
          <a:p>
            <a:pPr>
              <a:buNone/>
            </a:pPr>
            <a:r>
              <a:rPr lang="pl-PL" sz="2200" dirty="0" smtClean="0"/>
              <a:t>13 dag masła</a:t>
            </a:r>
          </a:p>
          <a:p>
            <a:pPr>
              <a:buNone/>
            </a:pPr>
            <a:r>
              <a:rPr lang="pl-PL" sz="2200" dirty="0" smtClean="0"/>
              <a:t>papier do pieczenia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zdrowe </a:t>
            </a:r>
            <a:r>
              <a:rPr lang="pl-P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musli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bez dodatku cukrów albo batoniki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835696" y="908720"/>
            <a:ext cx="453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b="1" cap="all" dirty="0" smtClean="0"/>
              <a:t>BATONIKI </a:t>
            </a:r>
            <a:r>
              <a:rPr lang="pl-PL" b="1" cap="all" dirty="0" err="1" smtClean="0"/>
              <a:t>MUSLI</a:t>
            </a:r>
            <a:r>
              <a:rPr lang="pl-PL" dirty="0" smtClean="0"/>
              <a:t> - składniki na 24 batoniki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sz="3000" dirty="0" smtClean="0"/>
              <a:t>S</a:t>
            </a:r>
            <a:r>
              <a:rPr lang="pl-PL" sz="3400" dirty="0" smtClean="0"/>
              <a:t>posób </a:t>
            </a:r>
            <a:r>
              <a:rPr lang="pl-PL" sz="3400" dirty="0" smtClean="0"/>
              <a:t>przygotowania</a:t>
            </a:r>
            <a:r>
              <a:rPr lang="pl-PL" sz="3400" dirty="0" smtClean="0"/>
              <a:t>: 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pl-PL" sz="3400" dirty="0" smtClean="0"/>
              <a:t>g</a:t>
            </a:r>
            <a:r>
              <a:rPr lang="pl-PL" sz="3400" dirty="0" smtClean="0"/>
              <a:t>łęboką </a:t>
            </a:r>
            <a:r>
              <a:rPr lang="pl-PL" sz="3400" dirty="0" smtClean="0"/>
              <a:t>formę wyłóż papierem do </a:t>
            </a:r>
            <a:r>
              <a:rPr lang="pl-PL" sz="3400" dirty="0" smtClean="0"/>
              <a:t>pieczenia</a:t>
            </a:r>
          </a:p>
          <a:p>
            <a:pPr algn="just">
              <a:buFontTx/>
              <a:buChar char="-"/>
            </a:pPr>
            <a:r>
              <a:rPr lang="pl-PL" sz="3400" dirty="0" smtClean="0"/>
              <a:t>na </a:t>
            </a:r>
            <a:r>
              <a:rPr lang="pl-PL" sz="3400" dirty="0" smtClean="0"/>
              <a:t>patelni na średnim ogniu upraż otręby, płatki owsiane, nasiona dyni, słonecznika oraz ziarna </a:t>
            </a:r>
            <a:r>
              <a:rPr lang="pl-PL" sz="3400" dirty="0" smtClean="0"/>
              <a:t>sezamu (10 </a:t>
            </a:r>
            <a:r>
              <a:rPr lang="pl-PL" sz="3400" dirty="0" smtClean="0"/>
              <a:t>minut, aż się </a:t>
            </a:r>
            <a:r>
              <a:rPr lang="pl-PL" sz="3400" dirty="0" err="1" smtClean="0"/>
              <a:t>zezłocą</a:t>
            </a:r>
            <a:r>
              <a:rPr lang="pl-PL" sz="3400" dirty="0" smtClean="0"/>
              <a:t>)</a:t>
            </a:r>
            <a:endParaRPr lang="pl-PL" sz="3400" dirty="0" smtClean="0"/>
          </a:p>
          <a:p>
            <a:pPr algn="just">
              <a:buFontTx/>
              <a:buChar char="-"/>
            </a:pPr>
            <a:r>
              <a:rPr lang="pl-PL" sz="3400" dirty="0" smtClean="0"/>
              <a:t>przełóż </a:t>
            </a:r>
            <a:r>
              <a:rPr lang="pl-PL" sz="3400" dirty="0" smtClean="0"/>
              <a:t>składniki do miski i gdy ostygną dodaj </a:t>
            </a:r>
            <a:r>
              <a:rPr lang="pl-PL" sz="3400" dirty="0" smtClean="0"/>
              <a:t>rodzynki </a:t>
            </a:r>
          </a:p>
          <a:p>
            <a:pPr algn="just">
              <a:buFontTx/>
              <a:buChar char="-"/>
            </a:pPr>
            <a:r>
              <a:rPr lang="pl-PL" sz="3400" dirty="0" smtClean="0"/>
              <a:t>w</a:t>
            </a:r>
            <a:r>
              <a:rPr lang="pl-PL" sz="3400" dirty="0" smtClean="0"/>
              <a:t>ymieszaj </a:t>
            </a:r>
            <a:r>
              <a:rPr lang="pl-PL" sz="3400" dirty="0" smtClean="0"/>
              <a:t>masło, miód i cukier i gotuj na średnim ogniu przez około 4 minuty, do czasu aż cukier się rozpuści. Następnie zmniejsz ogień i gotuj bez mieszania jeszcze przez 6 </a:t>
            </a:r>
            <a:r>
              <a:rPr lang="pl-PL" sz="3400" dirty="0" smtClean="0"/>
              <a:t>minut</a:t>
            </a:r>
          </a:p>
          <a:p>
            <a:pPr algn="just">
              <a:buFontTx/>
              <a:buChar char="-"/>
            </a:pPr>
            <a:r>
              <a:rPr lang="pl-PL" sz="3400" dirty="0" smtClean="0"/>
              <a:t>m</a:t>
            </a:r>
            <a:r>
              <a:rPr lang="pl-PL" sz="3400" dirty="0" smtClean="0"/>
              <a:t>ieszankę </a:t>
            </a:r>
            <a:r>
              <a:rPr lang="pl-PL" sz="3400" dirty="0" smtClean="0"/>
              <a:t>dodaj do nasion i </a:t>
            </a:r>
            <a:r>
              <a:rPr lang="pl-PL" sz="3400" dirty="0" smtClean="0"/>
              <a:t>rodzynek, dobrze wymieszaj</a:t>
            </a:r>
          </a:p>
          <a:p>
            <a:pPr algn="just">
              <a:buFontTx/>
              <a:buChar char="-"/>
            </a:pPr>
            <a:r>
              <a:rPr lang="pl-PL" sz="3400" dirty="0" smtClean="0"/>
              <a:t>m</a:t>
            </a:r>
            <a:r>
              <a:rPr lang="pl-PL" sz="3400" dirty="0" smtClean="0"/>
              <a:t>asę </a:t>
            </a:r>
            <a:r>
              <a:rPr lang="pl-PL" sz="3400" dirty="0" smtClean="0"/>
              <a:t>wyłóż na blachę, wyrównaj </a:t>
            </a:r>
            <a:r>
              <a:rPr lang="pl-PL" sz="3400" dirty="0" smtClean="0"/>
              <a:t>wierzch </a:t>
            </a:r>
            <a:r>
              <a:rPr lang="pl-PL" sz="3400" dirty="0" smtClean="0"/>
              <a:t>i włóż do lodówki. Po kilku godzinach wyciągnij i pokrój na małe </a:t>
            </a:r>
            <a:r>
              <a:rPr lang="pl-PL" sz="3400" dirty="0" smtClean="0"/>
              <a:t>batony</a:t>
            </a:r>
            <a:endParaRPr lang="pl-PL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leeko.pl/images/products/29/mid_8b421ec77695edc513101b74183c9cea.jpg"/>
          <p:cNvPicPr>
            <a:picLocks noChangeAspect="1" noChangeArrowheads="1"/>
          </p:cNvPicPr>
          <p:nvPr/>
        </p:nvPicPr>
        <p:blipFill>
          <a:blip r:embed="rId2" cstate="print"/>
          <a:srcRect l="15648" t="3611" r="12037" b="2407"/>
          <a:stretch>
            <a:fillRect/>
          </a:stretch>
        </p:blipFill>
        <p:spPr bwMode="auto">
          <a:xfrm>
            <a:off x="251520" y="260648"/>
            <a:ext cx="2162784" cy="281085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3068960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Płatki </a:t>
            </a:r>
            <a:r>
              <a:rPr lang="pl-PL" dirty="0" err="1" smtClean="0"/>
              <a:t>quinoa</a:t>
            </a:r>
            <a:r>
              <a:rPr lang="pl-PL" dirty="0" smtClean="0"/>
              <a:t> </a:t>
            </a:r>
            <a:r>
              <a:rPr lang="pl-PL" dirty="0" err="1"/>
              <a:t>Bionica</a:t>
            </a:r>
            <a:endParaRPr lang="pl-PL" dirty="0"/>
          </a:p>
        </p:txBody>
      </p:sp>
      <p:pic>
        <p:nvPicPr>
          <p:cNvPr id="6" name="Picture 6" descr="Płatki czekoladowe 375 g Eden"/>
          <p:cNvPicPr>
            <a:picLocks noChangeAspect="1" noChangeArrowheads="1"/>
          </p:cNvPicPr>
          <p:nvPr/>
        </p:nvPicPr>
        <p:blipFill>
          <a:blip r:embed="rId3" cstate="print"/>
          <a:srcRect l="38989" t="25197" r="38989" b="25197"/>
          <a:stretch>
            <a:fillRect/>
          </a:stretch>
        </p:blipFill>
        <p:spPr bwMode="auto">
          <a:xfrm>
            <a:off x="3203848" y="548680"/>
            <a:ext cx="1992545" cy="269321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203848" y="3212976"/>
            <a:ext cx="2232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Płatki czekoladowe </a:t>
            </a:r>
          </a:p>
          <a:p>
            <a:r>
              <a:rPr lang="pl-PL" dirty="0" smtClean="0"/>
              <a:t>Eden o obniżonej zawartości tłuszczu</a:t>
            </a:r>
            <a:endParaRPr lang="pl-PL" dirty="0"/>
          </a:p>
        </p:txBody>
      </p:sp>
      <p:pic>
        <p:nvPicPr>
          <p:cNvPr id="8" name="Picture 2" descr="Energetyczny mix owocowy bez cukru 100 g Symbio"/>
          <p:cNvPicPr>
            <a:picLocks noChangeAspect="1" noChangeArrowheads="1"/>
          </p:cNvPicPr>
          <p:nvPr/>
        </p:nvPicPr>
        <p:blipFill>
          <a:blip r:embed="rId4" cstate="print"/>
          <a:srcRect l="37795" t="13261" r="38193" b="13261"/>
          <a:stretch>
            <a:fillRect/>
          </a:stretch>
        </p:blipFill>
        <p:spPr bwMode="auto">
          <a:xfrm>
            <a:off x="5724128" y="188640"/>
            <a:ext cx="2172714" cy="398895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724128" y="4149080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Energetyczny mix owocowy bez </a:t>
            </a:r>
            <a:r>
              <a:rPr lang="pl-PL" dirty="0" smtClean="0"/>
              <a:t>cukru </a:t>
            </a:r>
            <a:r>
              <a:rPr lang="pl-PL" dirty="0" err="1"/>
              <a:t>Symbio</a:t>
            </a:r>
            <a:endParaRPr lang="pl-PL" dirty="0"/>
          </a:p>
        </p:txBody>
      </p:sp>
      <p:pic>
        <p:nvPicPr>
          <p:cNvPr id="36866" name="Picture 2" descr="http://www.aleeko.pl/images/products/135/mid_3fc4ff09d6c865e205a74c7cb2878ded.jpg"/>
          <p:cNvPicPr>
            <a:picLocks noChangeAspect="1" noChangeArrowheads="1"/>
          </p:cNvPicPr>
          <p:nvPr/>
        </p:nvPicPr>
        <p:blipFill>
          <a:blip r:embed="rId5" cstate="print"/>
          <a:srcRect l="21666" t="9629" r="19259" b="10833"/>
          <a:stretch>
            <a:fillRect/>
          </a:stretch>
        </p:blipFill>
        <p:spPr bwMode="auto">
          <a:xfrm>
            <a:off x="251520" y="3645024"/>
            <a:ext cx="1766747" cy="2378816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251520" y="602128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Płatki owsiane górskie </a:t>
            </a:r>
            <a:r>
              <a:rPr lang="pl-PL" dirty="0" err="1" smtClean="0"/>
              <a:t>Symbio</a:t>
            </a:r>
            <a:endParaRPr lang="pl-PL" dirty="0"/>
          </a:p>
        </p:txBody>
      </p:sp>
      <p:pic>
        <p:nvPicPr>
          <p:cNvPr id="36868" name="Picture 4" descr="http://www.aleeko.pl/images/products/804/mid_b9489835d973eb8b444bc58617a9a438.jpg"/>
          <p:cNvPicPr>
            <a:picLocks noChangeAspect="1" noChangeArrowheads="1"/>
          </p:cNvPicPr>
          <p:nvPr/>
        </p:nvPicPr>
        <p:blipFill>
          <a:blip r:embed="rId6" cstate="print"/>
          <a:srcRect l="32499" t="27684" r="31295" b="27684"/>
          <a:stretch>
            <a:fillRect/>
          </a:stretch>
        </p:blipFill>
        <p:spPr bwMode="auto">
          <a:xfrm>
            <a:off x="2699792" y="4509120"/>
            <a:ext cx="1584176" cy="1952905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4283968" y="6093296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Musli</a:t>
            </a:r>
            <a:r>
              <a:rPr lang="pl-PL" dirty="0"/>
              <a:t> </a:t>
            </a:r>
            <a:r>
              <a:rPr lang="pl-PL" dirty="0" err="1"/>
              <a:t>goji</a:t>
            </a:r>
            <a:r>
              <a:rPr lang="pl-PL" dirty="0"/>
              <a:t> </a:t>
            </a:r>
            <a:r>
              <a:rPr lang="pl-PL" dirty="0" smtClean="0"/>
              <a:t>bezglutenowe Lima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6984776" cy="6597352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otręby owsiane</a:t>
            </a:r>
          </a:p>
          <a:p>
            <a:endParaRPr lang="pl-PL" sz="2000" dirty="0" smtClean="0"/>
          </a:p>
          <a:p>
            <a:pPr>
              <a:buNone/>
            </a:pPr>
            <a:r>
              <a:rPr lang="pl-PL" sz="2200" dirty="0" smtClean="0"/>
              <a:t>- zmniejszają wchłanianie cholesterolu i spowalniają wchłanianie cukrów </a:t>
            </a:r>
          </a:p>
          <a:p>
            <a:pPr>
              <a:buNone/>
            </a:pPr>
            <a:r>
              <a:rPr lang="pl-PL" sz="2200" dirty="0" smtClean="0"/>
              <a:t>- usuwają z organizmu kwasy żółciowe, toksyny i metale ciężkie</a:t>
            </a:r>
          </a:p>
          <a:p>
            <a:pPr>
              <a:buNone/>
            </a:pPr>
            <a:r>
              <a:rPr lang="pl-PL" sz="2200" dirty="0" smtClean="0"/>
              <a:t>- poprawiają odporność immunologiczną</a:t>
            </a:r>
          </a:p>
          <a:p>
            <a:pPr>
              <a:buNone/>
            </a:pPr>
            <a:r>
              <a:rPr lang="pl-PL" sz="2200" dirty="0" smtClean="0"/>
              <a:t>- regulują ciśnienie krwi, zapobiegają powstawaniu zakrzepów</a:t>
            </a:r>
          </a:p>
          <a:p>
            <a:pPr>
              <a:buNone/>
            </a:pPr>
            <a:r>
              <a:rPr lang="pl-PL" sz="2200" dirty="0" smtClean="0"/>
              <a:t>- są niezbędne w leczeniu i profilaktyce miażdżycy</a:t>
            </a:r>
          </a:p>
          <a:p>
            <a:pPr>
              <a:buNone/>
            </a:pPr>
            <a:r>
              <a:rPr lang="pl-PL" sz="2200" dirty="0" smtClean="0"/>
              <a:t>- działają ochronnie na śluzówkę jelit</a:t>
            </a:r>
          </a:p>
          <a:p>
            <a:pPr>
              <a:buNone/>
            </a:pPr>
            <a:r>
              <a:rPr lang="pl-PL" sz="2200" dirty="0" smtClean="0"/>
              <a:t>- pęcznieją w żołądku dając poczucie sytości</a:t>
            </a:r>
          </a:p>
          <a:p>
            <a:pPr>
              <a:buNone/>
            </a:pPr>
            <a:r>
              <a:rPr lang="pl-PL" sz="2200" dirty="0" smtClean="0"/>
              <a:t>- są idealne dla sportowców bo zapewniają większą sprawność fizyczną i wytrzymałość </a:t>
            </a:r>
          </a:p>
          <a:p>
            <a:pPr>
              <a:buNone/>
            </a:pPr>
            <a:r>
              <a:rPr lang="pl-PL" sz="2200" dirty="0" smtClean="0"/>
              <a:t>- przeciwdziałają zmęczeniu i rozdrażnieniu oraz poprawiają pamięć i koncentrację</a:t>
            </a:r>
            <a:endParaRPr lang="pl-PL" sz="2200" dirty="0"/>
          </a:p>
        </p:txBody>
      </p:sp>
      <p:pic>
        <p:nvPicPr>
          <p:cNvPr id="49154" name="Picture 2" descr="http://www.aleeko.pl/images/products/347/mid_e5944401c359202be1f94084df3021b2.jpg"/>
          <p:cNvPicPr>
            <a:picLocks noChangeAspect="1" noChangeArrowheads="1"/>
          </p:cNvPicPr>
          <p:nvPr/>
        </p:nvPicPr>
        <p:blipFill>
          <a:blip r:embed="rId2" cstate="print"/>
          <a:srcRect l="14444" t="14444" r="14444" b="14444"/>
          <a:stretch>
            <a:fillRect/>
          </a:stretch>
        </p:blipFill>
        <p:spPr bwMode="auto">
          <a:xfrm>
            <a:off x="7017221" y="1772816"/>
            <a:ext cx="1947267" cy="212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576064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makarony 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890" name="Picture 2" descr="Makaron żytni razowy wstążka cienka 250 g Malwa"/>
          <p:cNvPicPr>
            <a:picLocks noChangeAspect="1" noChangeArrowheads="1"/>
          </p:cNvPicPr>
          <p:nvPr/>
        </p:nvPicPr>
        <p:blipFill>
          <a:blip r:embed="rId2" cstate="print"/>
          <a:srcRect l="39387" t="24534" r="39387" b="23871"/>
          <a:stretch>
            <a:fillRect/>
          </a:stretch>
        </p:blipFill>
        <p:spPr bwMode="auto">
          <a:xfrm>
            <a:off x="4572000" y="1988840"/>
            <a:ext cx="1920779" cy="2801136"/>
          </a:xfrm>
          <a:prstGeom prst="rect">
            <a:avLst/>
          </a:prstGeom>
          <a:noFill/>
        </p:spPr>
      </p:pic>
      <p:pic>
        <p:nvPicPr>
          <p:cNvPr id="37892" name="Picture 4" descr="Makaron pełnoziarnisty 3 kolory 400 g Niro"/>
          <p:cNvPicPr>
            <a:picLocks noChangeAspect="1" noChangeArrowheads="1"/>
          </p:cNvPicPr>
          <p:nvPr/>
        </p:nvPicPr>
        <p:blipFill>
          <a:blip r:embed="rId3" cstate="print"/>
          <a:srcRect l="35010" t="4642" r="34215" b="4642"/>
          <a:stretch>
            <a:fillRect/>
          </a:stretch>
        </p:blipFill>
        <p:spPr bwMode="auto">
          <a:xfrm>
            <a:off x="6732240" y="3501008"/>
            <a:ext cx="2016224" cy="2808312"/>
          </a:xfrm>
          <a:prstGeom prst="rect">
            <a:avLst/>
          </a:prstGeom>
          <a:noFill/>
        </p:spPr>
      </p:pic>
      <p:pic>
        <p:nvPicPr>
          <p:cNvPr id="37894" name="Picture 6" descr="http://www.aleeko.pl/images/products/2219/mid_3afcf4db08db455432ec9097c21ef13f.jpg"/>
          <p:cNvPicPr>
            <a:picLocks noChangeAspect="1" noChangeArrowheads="1"/>
          </p:cNvPicPr>
          <p:nvPr/>
        </p:nvPicPr>
        <p:blipFill>
          <a:blip r:embed="rId4" cstate="print"/>
          <a:srcRect l="14444" r="14444"/>
          <a:stretch>
            <a:fillRect/>
          </a:stretch>
        </p:blipFill>
        <p:spPr bwMode="auto">
          <a:xfrm>
            <a:off x="6732240" y="260648"/>
            <a:ext cx="1996977" cy="2808312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251520" y="1556792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Większość makaronów jest wykonana z </a:t>
            </a:r>
            <a:r>
              <a:rPr lang="pl-PL" dirty="0"/>
              <a:t>twardej </a:t>
            </a:r>
            <a:r>
              <a:rPr lang="pl-PL" b="1" dirty="0"/>
              <a:t>pszenicy </a:t>
            </a:r>
            <a:r>
              <a:rPr lang="pl-PL" b="1" dirty="0" err="1"/>
              <a:t>durum</a:t>
            </a:r>
            <a:r>
              <a:rPr lang="pl-PL" dirty="0"/>
              <a:t>, czyli z tzw. </a:t>
            </a:r>
            <a:r>
              <a:rPr lang="pl-PL" b="1" dirty="0" err="1"/>
              <a:t>semoliny</a:t>
            </a:r>
            <a:r>
              <a:rPr lang="pl-PL" dirty="0"/>
              <a:t>, </a:t>
            </a:r>
            <a:r>
              <a:rPr lang="pl-PL" dirty="0" smtClean="0"/>
              <a:t>która jest jedną </a:t>
            </a:r>
            <a:r>
              <a:rPr lang="pl-PL" dirty="0"/>
              <a:t>z najzdrowszych mąk pszennych. Zawiera mnóstwo witamin, mikro i makroelementów, m. in. wapń, fosfor, potas, żelazo, miedź, mangan, cynk, witaminy z grupy B oraz witaminę E i kwas foliowy, a także luteinę, która chroni nasz wzrok</a:t>
            </a:r>
            <a:r>
              <a:rPr lang="pl-PL" dirty="0" smtClean="0"/>
              <a:t>.</a:t>
            </a:r>
            <a:r>
              <a:rPr lang="pl-PL" dirty="0"/>
              <a:t> </a:t>
            </a:r>
            <a:r>
              <a:rPr lang="pl-PL" dirty="0" smtClean="0"/>
              <a:t>Poza tym makaron dodaje </a:t>
            </a:r>
            <a:r>
              <a:rPr lang="pl-PL" dirty="0"/>
              <a:t>energii i syci na wiele godzin</a:t>
            </a:r>
            <a:r>
              <a:rPr lang="pl-PL" dirty="0" smtClean="0"/>
              <a:t>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Makarony razowe </a:t>
            </a:r>
            <a:r>
              <a:rPr lang="pl-PL" dirty="0"/>
              <a:t>wykonane z mąki z tzw. pełnego przemiału dzięki czemu trawimy je dłużej i dłużej jesteśmy syci. 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835696" y="10527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Czy makaron jest tuczący???</a:t>
            </a:r>
            <a:endParaRPr lang="pl-PL" sz="2000" b="1" dirty="0"/>
          </a:p>
        </p:txBody>
      </p:sp>
      <p:sp>
        <p:nvSpPr>
          <p:cNvPr id="17" name="Prostokąt 16"/>
          <p:cNvSpPr/>
          <p:nvPr/>
        </p:nvSpPr>
        <p:spPr>
          <a:xfrm>
            <a:off x="1403648" y="2636912"/>
            <a:ext cx="6827835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Nie, pod warunkiem, że nie polejemy go tłustym sosem z dodatkiem masła, śmietany i tłustego sera.</a:t>
            </a:r>
            <a:endParaRPr lang="pl-PL" sz="2800" b="1" cap="sm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648"/>
            <a:ext cx="6624736" cy="2780928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ryż  </a:t>
            </a:r>
          </a:p>
          <a:p>
            <a:pPr algn="just">
              <a:buFontTx/>
              <a:buChar char="-"/>
            </a:pPr>
            <a:r>
              <a:rPr lang="pl-PL" sz="8000" dirty="0" smtClean="0"/>
              <a:t>nie uczula, dlatego dobry dla alergików</a:t>
            </a:r>
          </a:p>
          <a:p>
            <a:pPr algn="just">
              <a:buFontTx/>
              <a:buChar char="-"/>
            </a:pPr>
            <a:r>
              <a:rPr lang="pl-PL" sz="8000" dirty="0" smtClean="0"/>
              <a:t>jeden z głównych składników diety bezglutenowej</a:t>
            </a:r>
          </a:p>
          <a:p>
            <a:pPr algn="just">
              <a:buFontTx/>
              <a:buChar char="-"/>
            </a:pPr>
            <a:r>
              <a:rPr lang="pl-PL" sz="8000" dirty="0" smtClean="0"/>
              <a:t>lekkostrawny, jest najłatwiej przyswajalnym przez organizm człowieka zbożem</a:t>
            </a:r>
          </a:p>
          <a:p>
            <a:pPr algn="just">
              <a:buFontTx/>
              <a:buChar char="-"/>
            </a:pPr>
            <a:r>
              <a:rPr lang="pl-PL" sz="8000" dirty="0" smtClean="0"/>
              <a:t>działa </a:t>
            </a:r>
            <a:r>
              <a:rPr lang="pl-PL" sz="8000" dirty="0" smtClean="0"/>
              <a:t>przeciwbiegunkowo i łagodzi podrażnienia jelit</a:t>
            </a:r>
          </a:p>
          <a:p>
            <a:pPr algn="just">
              <a:buFontTx/>
              <a:buChar char="-"/>
            </a:pPr>
            <a:r>
              <a:rPr lang="pl-PL" sz="8000" dirty="0" smtClean="0"/>
              <a:t>wpływa korzystnie na układ nerwowy. Zawiera dużą porcję białka, błonnika i witamin z grupy B, natomiast jest ubogi w tłuszcze</a:t>
            </a:r>
            <a:endParaRPr lang="pl-PL" sz="8000" dirty="0"/>
          </a:p>
        </p:txBody>
      </p:sp>
      <p:pic>
        <p:nvPicPr>
          <p:cNvPr id="4" name="Picture 8" descr="http://www.aleeko.pl/images/products/16/mid_be3e9d3f7d70537357c67bb3f4086846.jpg"/>
          <p:cNvPicPr>
            <a:picLocks noChangeAspect="1" noChangeArrowheads="1"/>
          </p:cNvPicPr>
          <p:nvPr/>
        </p:nvPicPr>
        <p:blipFill>
          <a:blip r:embed="rId2" cstate="print"/>
          <a:srcRect l="18055" t="2407" r="18055" b="3611"/>
          <a:stretch>
            <a:fillRect/>
          </a:stretch>
        </p:blipFill>
        <p:spPr bwMode="auto">
          <a:xfrm>
            <a:off x="251520" y="3789040"/>
            <a:ext cx="1475656" cy="2133430"/>
          </a:xfrm>
          <a:prstGeom prst="rect">
            <a:avLst/>
          </a:prstGeom>
          <a:noFill/>
        </p:spPr>
      </p:pic>
      <p:pic>
        <p:nvPicPr>
          <p:cNvPr id="7" name="Picture 18" descr="http://www.aleeko.pl/images/products/433/mid_b02f4e32214ab1c19d29ff941bf3c297.jpg"/>
          <p:cNvPicPr>
            <a:picLocks noChangeAspect="1" noChangeArrowheads="1"/>
          </p:cNvPicPr>
          <p:nvPr/>
        </p:nvPicPr>
        <p:blipFill>
          <a:blip r:embed="rId3" cstate="print"/>
          <a:srcRect l="16851" t="10833" r="21666" b="9629"/>
          <a:stretch>
            <a:fillRect/>
          </a:stretch>
        </p:blipFill>
        <p:spPr bwMode="auto">
          <a:xfrm>
            <a:off x="7308304" y="476672"/>
            <a:ext cx="1512168" cy="2184243"/>
          </a:xfrm>
          <a:prstGeom prst="rect">
            <a:avLst/>
          </a:prstGeom>
          <a:noFill/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1907704" y="3284984"/>
            <a:ext cx="6517232" cy="338437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pl-PL" sz="1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kumimoji="0" lang="pl-PL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asza</a:t>
            </a:r>
            <a:r>
              <a:rPr kumimoji="0" lang="pl-PL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jaglana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pl-PL" sz="8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buFontTx/>
              <a:buChar char="-"/>
            </a:pPr>
            <a:r>
              <a:rPr lang="pl-PL" sz="8000" dirty="0" smtClean="0"/>
              <a:t> ma mało skrobi, </a:t>
            </a:r>
            <a:r>
              <a:rPr lang="pl-PL" sz="8000" dirty="0" smtClean="0"/>
              <a:t>ale dużo </a:t>
            </a:r>
            <a:r>
              <a:rPr lang="pl-PL" sz="8000" dirty="0" smtClean="0"/>
              <a:t>łatwo przyswajalnego </a:t>
            </a:r>
            <a:r>
              <a:rPr lang="pl-PL" sz="8000" dirty="0" smtClean="0"/>
              <a:t>białka, najwyższa zawartość </a:t>
            </a:r>
            <a:r>
              <a:rPr lang="pl-PL" sz="8000" dirty="0" smtClean="0"/>
              <a:t>witamin z grupy B: B</a:t>
            </a:r>
            <a:r>
              <a:rPr lang="pl-PL" sz="8000" baseline="-25000" dirty="0" smtClean="0"/>
              <a:t>1</a:t>
            </a:r>
            <a:r>
              <a:rPr lang="pl-PL" sz="8000" dirty="0" smtClean="0"/>
              <a:t>, (tiaminy), B</a:t>
            </a:r>
            <a:r>
              <a:rPr lang="pl-PL" sz="8000" baseline="-25000" dirty="0" smtClean="0"/>
              <a:t>2</a:t>
            </a:r>
            <a:r>
              <a:rPr lang="pl-PL" sz="8000" dirty="0" smtClean="0"/>
              <a:t> (ryboflawiny) i B</a:t>
            </a:r>
            <a:r>
              <a:rPr lang="pl-PL" sz="8000" baseline="-25000" dirty="0" smtClean="0"/>
              <a:t>6</a:t>
            </a:r>
            <a:r>
              <a:rPr lang="pl-PL" sz="8000" dirty="0" smtClean="0"/>
              <a:t> (pirydoksyny) oraz żelaza </a:t>
            </a:r>
            <a:r>
              <a:rPr lang="pl-PL" sz="8000" dirty="0" smtClean="0"/>
              <a:t>i </a:t>
            </a:r>
            <a:r>
              <a:rPr lang="pl-PL" sz="8000" dirty="0" smtClean="0"/>
              <a:t>miedzi</a:t>
            </a:r>
          </a:p>
          <a:p>
            <a:pPr algn="just">
              <a:buFontTx/>
              <a:buChar char="-"/>
            </a:pPr>
            <a:endParaRPr lang="pl-PL" sz="8000" dirty="0" smtClean="0"/>
          </a:p>
          <a:p>
            <a:pPr algn="just"/>
            <a:r>
              <a:rPr lang="pl-PL" sz="8000" dirty="0" smtClean="0"/>
              <a:t>- </a:t>
            </a:r>
            <a:r>
              <a:rPr lang="pl-PL" sz="8000" dirty="0" smtClean="0"/>
              <a:t>lekkostrawna, nie </a:t>
            </a:r>
            <a:r>
              <a:rPr lang="pl-PL" sz="8000" dirty="0" smtClean="0"/>
              <a:t>uczula, bo nie zawiera </a:t>
            </a:r>
            <a:r>
              <a:rPr lang="pl-PL" sz="8000" dirty="0" smtClean="0"/>
              <a:t>glutenu, dla osób chorych na</a:t>
            </a:r>
            <a:r>
              <a:rPr lang="pl-PL" sz="8000" dirty="0" smtClean="0"/>
              <a:t> </a:t>
            </a:r>
            <a:r>
              <a:rPr lang="pl-PL" sz="8000" dirty="0" smtClean="0"/>
              <a:t>celiakię, </a:t>
            </a:r>
            <a:r>
              <a:rPr lang="pl-PL" sz="8000" dirty="0" smtClean="0"/>
              <a:t>a także cierpiącym na niedokrwistość. Ma właściwości antywirusowe, zmniejsza stan zapalny błon śluzowych (wysusza nadmiar wydzieliny</a:t>
            </a:r>
            <a:r>
              <a:rPr lang="pl-PL" sz="8000" dirty="0" smtClean="0"/>
              <a:t>) - domowe lekarstwo  na katar.</a:t>
            </a:r>
            <a:r>
              <a:rPr lang="pl-PL" sz="3600" dirty="0" smtClean="0"/>
              <a:t> </a:t>
            </a:r>
            <a:endParaRPr lang="pl-PL" sz="3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92696"/>
          </a:xfrm>
        </p:spPr>
        <p:txBody>
          <a:bodyPr>
            <a:normAutofit/>
          </a:bodyPr>
          <a:lstStyle/>
          <a:p>
            <a:r>
              <a:rPr lang="pl-PL" dirty="0" smtClean="0"/>
              <a:t>Współczesne Problemy żywieniowe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2880320" cy="576064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otyłość i nadwaga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347864" y="2420888"/>
            <a:ext cx="403244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WG ONZ </a:t>
            </a:r>
          </a:p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liczba osób mających problemy z nadwagą przerosła liczbę osób cierpiących z niedożywienia!!!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60032" y="10527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nadciśnienie, choroby serca, układu oddechowego, cukrzyca typu 2, przedwczesna śmierć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5536" y="2564904"/>
            <a:ext cx="2592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pl-PL" sz="2200" dirty="0" smtClean="0">
                <a:solidFill>
                  <a:srgbClr val="FFFFFF"/>
                </a:solidFill>
              </a:rPr>
              <a:t>problem prawie połowy naszej społeczności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544" y="4869160"/>
            <a:ext cx="2304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pl-PL" sz="2200" dirty="0" smtClean="0">
                <a:solidFill>
                  <a:srgbClr val="FFFFFF"/>
                </a:solidFill>
              </a:rPr>
              <a:t>rocznie prawie 3 mln zgonów na świecie</a:t>
            </a:r>
            <a:endParaRPr lang="pl-PL" sz="2200" dirty="0">
              <a:solidFill>
                <a:srgbClr val="FFFFFF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3275856" y="1052736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1547664" y="162880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1619672" y="378904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211960" y="450912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Jakość żywności</a:t>
            </a:r>
            <a:endParaRPr lang="pl-PL" sz="2200" dirty="0"/>
          </a:p>
        </p:txBody>
      </p:sp>
      <p:pic>
        <p:nvPicPr>
          <p:cNvPr id="1026" name="Picture 2" descr="https://lh4.ggpht.com/n_b8PqRNUNP521g-K62mRFxNr0CwUvKXZ9iTf-IKM1R9nwYGKEl9JS_sO4bKvL1bC88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2548"/>
            <a:ext cx="2425452" cy="2425452"/>
          </a:xfrm>
          <a:prstGeom prst="rect">
            <a:avLst/>
          </a:prstGeom>
          <a:noFill/>
        </p:spPr>
      </p:pic>
      <p:pic>
        <p:nvPicPr>
          <p:cNvPr id="1028" name="Picture 4" descr="http://bi.gazeta.pl/im/8/11419/z11419038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229200"/>
            <a:ext cx="2016224" cy="134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allAtOnce"/>
      <p:bldP spid="7" grpId="0" build="p"/>
      <p:bldP spid="8" grpId="0" build="p"/>
      <p:bldP spid="9" grpId="0" animBg="1"/>
      <p:bldP spid="10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7239000" cy="4846320"/>
          </a:xfrm>
        </p:spPr>
        <p:txBody>
          <a:bodyPr/>
          <a:lstStyle/>
          <a:p>
            <a:r>
              <a:rPr lang="pl-P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amarantus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4" descr="http://upload.wikimedia.org/wikipedia/commons/0/05/Amaranthus_cruen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794" y="260648"/>
            <a:ext cx="6240693" cy="46805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5536" y="1052736"/>
            <a:ext cx="7200800" cy="470898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l-PL" sz="2000" dirty="0" smtClean="0"/>
              <a:t> </a:t>
            </a:r>
            <a:r>
              <a:rPr lang="pl-PL" sz="2000" dirty="0" smtClean="0"/>
              <a:t>5-krotnie </a:t>
            </a:r>
            <a:r>
              <a:rPr lang="pl-PL" sz="2000" dirty="0"/>
              <a:t>więcej </a:t>
            </a:r>
            <a:r>
              <a:rPr lang="pl-PL" sz="2000" dirty="0" smtClean="0"/>
              <a:t>żelaza niż </a:t>
            </a:r>
            <a:r>
              <a:rPr lang="pl-PL" sz="2000" dirty="0"/>
              <a:t>szpinak lub </a:t>
            </a:r>
            <a:r>
              <a:rPr lang="pl-PL" sz="2000" dirty="0" smtClean="0"/>
              <a:t>pszenica</a:t>
            </a:r>
          </a:p>
          <a:p>
            <a:pPr algn="just">
              <a:buFontTx/>
              <a:buChar char="-"/>
            </a:pPr>
            <a:r>
              <a:rPr lang="pl-PL" sz="2000" dirty="0" smtClean="0"/>
              <a:t> </a:t>
            </a:r>
            <a:r>
              <a:rPr lang="pl-PL" sz="2000" dirty="0" smtClean="0"/>
              <a:t>źródło</a:t>
            </a:r>
            <a:r>
              <a:rPr lang="pl-PL" sz="2000" dirty="0"/>
              <a:t> </a:t>
            </a:r>
            <a:r>
              <a:rPr lang="pl-PL" sz="2000" b="1" dirty="0"/>
              <a:t>białka</a:t>
            </a:r>
            <a:r>
              <a:rPr lang="pl-PL" sz="2000" dirty="0"/>
              <a:t> </a:t>
            </a:r>
            <a:r>
              <a:rPr lang="pl-PL" sz="2000" dirty="0" smtClean="0"/>
              <a:t>i skrobi, </a:t>
            </a:r>
            <a:r>
              <a:rPr lang="pl-PL" sz="2000" dirty="0"/>
              <a:t>nie </a:t>
            </a:r>
            <a:r>
              <a:rPr lang="pl-PL" sz="2000" dirty="0" smtClean="0"/>
              <a:t>zawiera glutenu skrobi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- nasiona szarłatu są bardzo bogate </a:t>
            </a:r>
            <a:r>
              <a:rPr lang="pl-PL" sz="2000" dirty="0" smtClean="0"/>
              <a:t>w jedno- </a:t>
            </a:r>
            <a:r>
              <a:rPr lang="pl-PL" sz="2000" dirty="0" smtClean="0"/>
              <a:t>i </a:t>
            </a:r>
            <a:r>
              <a:rPr lang="pl-PL" sz="2000" dirty="0" err="1" smtClean="0"/>
              <a:t>wielonienasycone</a:t>
            </a:r>
            <a:r>
              <a:rPr lang="pl-PL" sz="2000" dirty="0" smtClean="0"/>
              <a:t> kwasy tłuszczowe, zmniejszające ryzyko miażdżycy i innych chorób układu krążenia</a:t>
            </a:r>
          </a:p>
          <a:p>
            <a:pPr algn="just">
              <a:buFontTx/>
              <a:buChar char="-"/>
            </a:pPr>
            <a:r>
              <a:rPr lang="pl-PL" sz="2000" dirty="0"/>
              <a:t> </a:t>
            </a:r>
            <a:r>
              <a:rPr lang="pl-PL" sz="2000" dirty="0" smtClean="0"/>
              <a:t>źródło </a:t>
            </a:r>
            <a:r>
              <a:rPr lang="pl-PL" sz="2000" dirty="0"/>
              <a:t>wielu składników mineralnych, w tym łatwo przyswajalnego żelaza i wapnia oraz magnezu, fosforu i potasu. Zawiera witaminy z grupy B oraz antyoksydanty – witaminy A, C i E. </a:t>
            </a: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ze </a:t>
            </a:r>
            <a:r>
              <a:rPr lang="pl-PL" sz="2000" dirty="0"/>
              <a:t>względu na dużą zawartość błonnika korzystnie wpływa na pracę </a:t>
            </a:r>
            <a:r>
              <a:rPr lang="pl-PL" sz="2000" dirty="0" smtClean="0"/>
              <a:t>jelit</a:t>
            </a:r>
          </a:p>
          <a:p>
            <a:pPr algn="just">
              <a:buFontTx/>
              <a:buChar char="-"/>
            </a:pPr>
            <a:r>
              <a:rPr lang="pl-PL" sz="2000" dirty="0"/>
              <a:t> </a:t>
            </a:r>
            <a:r>
              <a:rPr lang="pl-PL" sz="2000" dirty="0" smtClean="0"/>
              <a:t>nasiona </a:t>
            </a:r>
            <a:r>
              <a:rPr lang="pl-PL" sz="2000" dirty="0" err="1"/>
              <a:t>amarantusa</a:t>
            </a:r>
            <a:r>
              <a:rPr lang="pl-PL" sz="2000" dirty="0"/>
              <a:t> zawierają spore ilości </a:t>
            </a:r>
            <a:r>
              <a:rPr lang="pl-PL" sz="2000" dirty="0" err="1"/>
              <a:t>skwalenu</a:t>
            </a:r>
            <a:r>
              <a:rPr lang="pl-PL" sz="2000" dirty="0"/>
              <a:t> – związku hamującego starzenie się </a:t>
            </a:r>
            <a:r>
              <a:rPr lang="pl-PL" sz="2000" dirty="0" smtClean="0"/>
              <a:t>komórek</a:t>
            </a:r>
          </a:p>
          <a:p>
            <a:pPr algn="just">
              <a:buFontTx/>
              <a:buChar char="-"/>
            </a:pPr>
            <a:r>
              <a:rPr lang="pl-PL" sz="2000" dirty="0"/>
              <a:t> </a:t>
            </a:r>
            <a:r>
              <a:rPr lang="pl-PL" sz="2000" dirty="0" smtClean="0"/>
              <a:t>z powodzeniem </a:t>
            </a:r>
            <a:r>
              <a:rPr lang="pl-PL" sz="2000" dirty="0"/>
              <a:t>mogą spożywać go osoby z miażdżycą, cukrzycą czy </a:t>
            </a:r>
            <a:r>
              <a:rPr lang="pl-PL" sz="2000" dirty="0" err="1" smtClean="0"/>
              <a:t>hiperlipidemią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6" name="Picture 2" descr="http://www.aleeko.pl/images/products/329/mid_2e4aa251e29ecf526fde8d72ba33f17d.jpg"/>
          <p:cNvPicPr>
            <a:picLocks noChangeAspect="1" noChangeArrowheads="1"/>
          </p:cNvPicPr>
          <p:nvPr/>
        </p:nvPicPr>
        <p:blipFill>
          <a:blip r:embed="rId3" cstate="print"/>
          <a:srcRect l="28888" t="2407" r="30092" b="3611"/>
          <a:stretch>
            <a:fillRect/>
          </a:stretch>
        </p:blipFill>
        <p:spPr bwMode="auto">
          <a:xfrm>
            <a:off x="7703745" y="3933056"/>
            <a:ext cx="1440255" cy="277331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444208" y="332656"/>
            <a:ext cx="24837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Szarłat </a:t>
            </a:r>
            <a:r>
              <a:rPr lang="pl-PL" b="1" dirty="0" smtClean="0"/>
              <a:t>wyniosły </a:t>
            </a:r>
            <a:r>
              <a:rPr lang="pl-PL" b="1" i="1" dirty="0" err="1" smtClean="0"/>
              <a:t>Amaranthus</a:t>
            </a:r>
            <a:r>
              <a:rPr lang="pl-PL" b="1" i="1" dirty="0" smtClean="0"/>
              <a:t> </a:t>
            </a:r>
            <a:r>
              <a:rPr lang="pl-PL" b="1" i="1" dirty="0" err="1" smtClean="0"/>
              <a:t>cruentus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7239000" cy="720080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ziarna innych zbóż </a:t>
            </a:r>
            <a:endParaRPr lang="pl-PL" dirty="0"/>
          </a:p>
        </p:txBody>
      </p:sp>
      <p:pic>
        <p:nvPicPr>
          <p:cNvPr id="4" name="Picture 10" descr="Quinoa ziarno 200 g Bionica"/>
          <p:cNvPicPr>
            <a:picLocks noChangeAspect="1" noChangeArrowheads="1"/>
          </p:cNvPicPr>
          <p:nvPr/>
        </p:nvPicPr>
        <p:blipFill>
          <a:blip r:embed="rId2" cstate="print"/>
          <a:srcRect l="29441" t="9283" r="30236" b="11272"/>
          <a:stretch>
            <a:fillRect/>
          </a:stretch>
        </p:blipFill>
        <p:spPr bwMode="auto">
          <a:xfrm>
            <a:off x="251520" y="764704"/>
            <a:ext cx="1872207" cy="280831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339752" y="112474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err="1" smtClean="0"/>
              <a:t>Quinoa</a:t>
            </a:r>
            <a:r>
              <a:rPr lang="pl-PL" dirty="0" smtClean="0"/>
              <a:t> (</a:t>
            </a:r>
            <a:r>
              <a:rPr lang="pl-PL" dirty="0"/>
              <a:t>komosa ryżowa) rozgrzewa i wzmacnia całe ciało. </a:t>
            </a:r>
            <a:r>
              <a:rPr lang="pl-PL" dirty="0" smtClean="0"/>
              <a:t>Zawiera </a:t>
            </a:r>
            <a:r>
              <a:rPr lang="pl-PL" dirty="0"/>
              <a:t>więcej białka niż mieści się w szklance mleka. Dlatego szczególnie polecane jest dla dzieci, kobiet w ciąży i połogu. Na dodatek stanowi bogate źródło fosforu, żelaza, witamin z grupy B i </a:t>
            </a:r>
            <a:r>
              <a:rPr lang="pl-PL" dirty="0" err="1"/>
              <a:t>wit</a:t>
            </a:r>
            <a:r>
              <a:rPr lang="pl-PL" dirty="0"/>
              <a:t>. E. Nie zawiera glutenu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0178" name="Picture 2" descr="http://upload.wikimedia.org/wikipedia/commons/f/f4/Chenopodium_quino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592288" cy="194421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588224" y="2492896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Komosa ryżowa </a:t>
            </a:r>
          </a:p>
          <a:p>
            <a:r>
              <a:rPr lang="pl-PL" i="1" dirty="0" err="1" smtClean="0"/>
              <a:t>Chenopodium</a:t>
            </a:r>
            <a:r>
              <a:rPr lang="pl-PL" i="1" dirty="0" smtClean="0"/>
              <a:t> </a:t>
            </a:r>
            <a:r>
              <a:rPr lang="pl-PL" i="1" dirty="0" err="1"/>
              <a:t>quinoa</a:t>
            </a:r>
            <a:endParaRPr lang="pl-PL" i="1" dirty="0"/>
          </a:p>
        </p:txBody>
      </p:sp>
      <p:sp>
        <p:nvSpPr>
          <p:cNvPr id="8" name="Prostokąt 7"/>
          <p:cNvSpPr/>
          <p:nvPr/>
        </p:nvSpPr>
        <p:spPr>
          <a:xfrm>
            <a:off x="2483768" y="3645024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b="1" dirty="0"/>
              <a:t>Młody jęczmień</a:t>
            </a:r>
            <a:r>
              <a:rPr lang="pl-PL" dirty="0"/>
              <a:t> </a:t>
            </a:r>
            <a:r>
              <a:rPr lang="pl-PL" dirty="0" smtClean="0"/>
              <a:t>ma </a:t>
            </a:r>
            <a:r>
              <a:rPr lang="pl-PL" dirty="0"/>
              <a:t>silne właściwości </a:t>
            </a:r>
            <a:r>
              <a:rPr lang="pl-PL" dirty="0" err="1"/>
              <a:t>przeciwutleniające</a:t>
            </a:r>
            <a:r>
              <a:rPr lang="pl-PL" dirty="0"/>
              <a:t>, co warunkuje jego działanie przeciwzapalne, przeciwnowotworowe i przeciwwirusowe. P</a:t>
            </a:r>
            <a:r>
              <a:rPr lang="pl-PL" dirty="0" smtClean="0"/>
              <a:t>omaga </a:t>
            </a:r>
            <a:r>
              <a:rPr lang="pl-PL" dirty="0"/>
              <a:t>w leczeniu trądziku i </a:t>
            </a:r>
            <a:r>
              <a:rPr lang="pl-PL" dirty="0" smtClean="0"/>
              <a:t>owrzodzeń, łagodzi </a:t>
            </a:r>
            <a:r>
              <a:rPr lang="pl-PL" dirty="0"/>
              <a:t>bóle żołądka, bóle stawów i zmniejsza stany zapalne. Dodatkowo wysoka zawartość chlorofilu sprzyja odkwaszeniu organizmu, zapewniając równowagę kwasowo-zasadową </a:t>
            </a:r>
            <a:r>
              <a:rPr lang="pl-PL" dirty="0" smtClean="0"/>
              <a:t>organizmu. Jest </a:t>
            </a:r>
            <a:r>
              <a:rPr lang="pl-PL" dirty="0"/>
              <a:t>także źródłem rozpuszczalnego błonnika pokarmowego, który przyspiesza metabolizm tłuszczu w organizmie i obniża stężenie cholesterolu we krwi. </a:t>
            </a:r>
          </a:p>
        </p:txBody>
      </p:sp>
      <p:pic>
        <p:nvPicPr>
          <p:cNvPr id="50180" name="Picture 4" descr="Młody jęczmień - proszek 25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1857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4608512" cy="23042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3.Owoce i warzywa powinny być jedzone przez uczniów do każdego posiłku, dla zdrowia i podniesienia walorów smakowych posiłków. </a:t>
            </a:r>
            <a:endParaRPr lang="pl-PL" dirty="0"/>
          </a:p>
        </p:txBody>
      </p:sp>
      <p:pic>
        <p:nvPicPr>
          <p:cNvPr id="7" name="Picture 2" descr="C:\Users\USER\Desktop\motywator_5357817ac494c3.24092618-600x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176464" cy="3355093"/>
          </a:xfrm>
          <a:prstGeom prst="rect">
            <a:avLst/>
          </a:prstGeom>
          <a:noFill/>
        </p:spPr>
      </p:pic>
      <p:pic>
        <p:nvPicPr>
          <p:cNvPr id="38918" name="Picture 6" descr="http://panel.chsch.pl/uploads/gallery/2008/624337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291" y="260648"/>
            <a:ext cx="4187189" cy="388843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716016" y="4437112"/>
            <a:ext cx="417646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</a:rPr>
              <a:t>POZORY MYLĄ</a:t>
            </a:r>
            <a:endParaRPr lang="pl-PL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</a:rPr>
              <a:t>Nie zawsze najładniej wyglądające owoce czy warzywa są najzdrowsze!!!</a:t>
            </a:r>
            <a:endParaRPr lang="pl-PL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7704856" cy="1387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4.Należy pamiętać o podawaniu napojów </a:t>
            </a:r>
          </a:p>
          <a:p>
            <a:pPr>
              <a:buNone/>
            </a:pPr>
            <a:r>
              <a:rPr lang="pl-PL" dirty="0" smtClean="0"/>
              <a:t>(wody mineralne, soki, mleko i napoje mleczne) </a:t>
            </a:r>
          </a:p>
          <a:p>
            <a:pPr>
              <a:buNone/>
            </a:pPr>
            <a:r>
              <a:rPr lang="pl-PL" dirty="0" smtClean="0"/>
              <a:t>w ciągu całego dnia.</a:t>
            </a:r>
            <a:endParaRPr lang="pl-PL" dirty="0"/>
          </a:p>
        </p:txBody>
      </p:sp>
      <p:pic>
        <p:nvPicPr>
          <p:cNvPr id="44034" name="Picture 2" descr="http://zwierciadlo.pl/kuchnia/wp-content/uploads/2012/07/kolorowe-soki-natural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44752" cy="2694912"/>
          </a:xfrm>
          <a:prstGeom prst="rect">
            <a:avLst/>
          </a:prstGeom>
          <a:noFill/>
        </p:spPr>
      </p:pic>
      <p:sp>
        <p:nvSpPr>
          <p:cNvPr id="44044" name="AutoShape 12" descr="data:image/jpeg;base64,/9j/4AAQSkZJRgABAQAAAQABAAD/2wCEAAkGBw8TEhITExASFBAUFhUSFBgVFRcYEhgVFRgWFxgZFRYYHjQgGBolHhgUITEiJiorLi4uGR8zODMsOCgtMSsBCgoKDg0OGxAQGyskICYsLCwuNzcwLDUsLjQsLC0vLjcsLTcvLTAsLCwsNDAsNDQvNCwvLS0sLCwsLCwsLCwsNP/AABEIAOEA4QMBIgACEQEDEQH/xAAbAAEAAgMBAQAAAAAAAAAAAAAABAUBAwYHAv/EAEIQAAICAQMCBAQCBwQHCQAAAAECAAMRBBIhBTETIkFRBmGBkTJxFCMzQlKhwWKCseEVQ1Ny0dLwFlRjkpOiwuLx/8QAGgEBAAMBAQEAAAAAAAAAAAAAAAIDBAUBBv/EADARAQACAgEDAgMHAwUAAAAAAAABAgMRBCExQRITIlHwFGGBkbHh8QYy0QVCUqHB/9oADAMBAAIRAxEAPwD3GIiAiIgIiICIiAiIgIiICIiAiIgIiICIiAiIgIiICIiAiIgIiICIiAiIgIiICIiAiIgIiICIiAiIgIiICIiAiIgIiICIiAiIgIiICIiAiIgIiICIiAiJjMDMTXZcq8kgD5nAkGzrmlH+tU/lk/4CSilrdoRtete8rKJSWfFGlH7zH+7/AMZqPxZp/RbD9F/5p77d47wj71J7S6CJzy/FtH8Fn/t/5psr+KdMf4x9B/Qz2MV57Qe9TzK9iVtXXdKf9aB/vAj/ABEm1XowyrBh8iD/AISNqWr3jSVb1t2nbbExmZkUiIiAiIgIiICIiAiIgIiICIiAiIgJgzMpet9SK+RDhv3j6jPoPnJUpN51CN7RWNy2dV69TTxy9n8K+n+8ewnMaz4l1L/hIrX2Uc/Vj/TE+1UnPb7f4yq1fiancmnsCpWGJtU4V7QPLUjg8qOdzdslROniw4qd43Ln393L2tqHw9tjcsSx75Y5+5PYTZ0u+sne6Gyo8KynKg85JA/GO3IyJG1V11tW+zS3GupUL07CHvvOByuM+Cpyx4xz6+kwazVeLRWtQxYC1jtTYtaKuSQpLZ3YBHmC5ODjBkuVSM+KcU/DE/KdT0+8wYPav697n726+13UCt9PU27OVzWNuD3DDJOceksDfqgCK/CcBQFJcEseMknPHrKzR6nUWam1cqlNWa9pRgbCNxawErnAHbHB4+sN+uZqawabdvs8KhdnJySAbmI2rn2HP0IM+cyf0/6p1W/5xvv9+4dqv+oaiImkOhOp12R+qrxsyfMPx47Dzds45nw1+oIUPpq8ncXJasqMZ2gZbPPH3lbXazXtTXp63NYC2v5VrFx7oCVyQPfBPB44kGzrtYS2zbVik7XPu/AIQBd2zcQN7BRkyqv9OX3/AHx+U/5ezz6a/s+vzXdC6dkzaiVWc8VPk/nhM/bEi6VWBJG4cnacbWK+hOOx/wCuO0inqtxOnrVEW+5RcyMcirT8ku5GOTxjsOD+c12fEX6t7VrdqhZ4VR4HjEkgeGM5PY9gex7HidrgcC/Gmfjm2/E9vw7/AKufyskZp6UiP1dRpOr3rwSHH9rv9x/nLzRdTSzjlW9j/Q+s4W7qhS0VPhSaxaGONpBYIVGDlnBzwBzg49Jsr19hAOwr7BhhuDwSAePy7j1xNV+NW/ZRGaccfFt6LEoPhvrBszW/4wMg+6/8RL+c/JSaW9MtdLxeNwRESCZERAREQEREBERAREQEREDDHied6oh3Zi5yzE/ft/Kd71FiKrMd9px+ZGJw7aJsTfwtRuZYuZE21GkcVD/aNNyKP9qZEOg1T2cgpTWfLiwqbX922c7Bx5TjPv6AOlakbR47lMmxyGYWsx7Ivfw6gOcbif8AGbZvHzZowdExh/4jTF7WhGNWWsxhC37MMR+Jj6he+MHJGJFr0Gq84awgFzsKsSVrzkcsMljyOSQvGFMjL0fVMxsZlS5/KWTDCuoNkJUGXzZ9S2PXg9zGdT5XVppN2azDqjDChEpdjlSf37Ly2SO5wij2G72136vWnIUICXCoSH2rX+89oblj3wqken4u81HTarf4hrTcx2cBCaaRydpODY7ck84Hsc8fdun1ZcLnbWfMWXZvAAwK1OM7mI3FtvGQB2yYxWPuT9Ut12u1ebAlaYNq11M7DCVdmucB/PnGdg24yOTJWm1t7vZu8OureQgcF7GQcZfD7VLHkd8A8iVVdupYagqm7a+2n8OWCHDYJ4Ofc9hyNx4Ml2vVATUzWN+4g4UnGNzM2QF7E8k+giaVPVZI6VrbWVmvVUZiQE24KJnAUtnzggZ9vMB6czRfWSgwmARtyo2qfcA9se8piurwqhEayw99lgqqUZzvYkM5PoNq59uRNFur1CgHwf2ly01KyOLCuGLO67jjtkD2BzHopLzd9+FzrP0eje7K2FbwkYfrLX9T+usJCLnd5O/HzlUvX9zjZQrDsUzuJ+e5VBB/l8pZojjdk7QTgDOW2jsHI4J79uB8/TUHsJ2gFhngYzn6Tn24ua07i+odPHzuJjprJi3K50NarqKNowzrvK5DFMqcgsOD+c6kSp6D001gu+PFbv64Htn1Mt5DLbc63vXRmxRqN61vx8iIiVLCIiAiIgIiICIiAiIgIiIFP8UahkoYqDyVBPsM5JP2x9ZyCdQs956Kyg8EZErrugaVjnwgD/ZLL/IHE28bkUx19NoYeTx8uS3qpbTjG6o8+T1dx6Tp+o/DunFblVIYDIyzEcfWcbo9XSH23o23ONyHDD81PBH/AFzN2PNhvG4qwZMfKxz1tCdR1lmOPKPmxwPqTJj6yz0Cuv8AECMZxnHJ4Py7yZpfhzQXDNdzsPky5H5gjI+s3D4L03pZcP7y/wDLKr5+PvzH4futpj5evE/iqm6sygbkIzyMjGfy958nq/8AYPv2ltZ8G1k5OovJHqSpP3In0fhQ5Y/pd2WGGOEyQccHjnsPtPPf4/j/ANe+jl7/AIVTdUbG41tjkZwfTuP5zYmtcnAqbOQuMY5OcA57djLM/CpOQ2rvIOSR5ACWIJzx8h9psT4U0+SWe5ye+6wjOPfbjMhOfDr+f2WVpyd/x+6g/wBMJ6rifVWtFhGypnI7FV3Yz3wccdhOp03QtInK0pn3YFj92zMa7rOmp4LAt/CnLfYcD6yM8ilp1jpMrYx5axvJeIQdL02xhucCtfXJBbH04H3lp0umoLuRe/Yn8RHv8pzGr6pbeefJV6IO5/3j6n5dp1vT0xWo+XP5+szZ7WiYrae/hfimLdYSYiJQvIiICIiAiIgIiICIiAiIgIiICIiB8XJlSPcEfeeQdXqKu3vmexTzz4r6f+tYqO+c/f8Azmvh39N+rJy67puHJpqmU5BII7EHB+hEvdF8V6tAALcj2cBv59/5yivoI7jH+fv7ev2mrTEPZZUu42VKHs8pCLnkKbDxv+RxzkDJGJ2bVxWj4tOTX3omfTt2tPxzePxVVN+RZf6mSU+Oj/3cf+p/9ZwfM+1YyM8HD/x/Ujm5o8/o7pvjZz206j83J/8AjIt3xfqj2FS/kpJ/mcfynKqx+c+wDEcLDH+0nmZZ8ra/ql9n7S5yPYHA+y8TUl6DsJFp0jt6GXOi6V2zI5PbxwlT3Ly++n1u5B9iCM9uCDO/oXCgewE4/p+prLiusg42EkYK7X39j6/gP3E7QTi8iYtf1adjj1mtdEREpXkREBERAREQEREBERAREQEREBERATlPiRCLAff+o/ynVznvijgofQjH2I/oTJ45+KFeSN1ecatQNeXP7Flp0tnyaxXtrY/3lVf7/wA5E6I9K6Wk2Ptt1T36raEd3Yl2G8qik7Qijk8cn5zpdR0ap11CszHx2DscjKlQoTZgcbSoIldX0C+q6p6LECrpRpC753pht3ioqghm7+Ukc/KdGmWIjW1Fq1tExLUx0/g2agXI9Ff42r84B44O318w4+cn6TpgdUdTlHVXU4I8rAMCQeRwRwZyuu6DqE6TZWaGOpFzvxh3ILpl12k7gVVfsfaTPimuhtPpq6kv/RbNXXvLV6pnCVKQcLaC4GGGAoxlWxNHu2ntPmVH2TG6urpC9j37/PHvifVa6UFB4tZNhYJ51O4oCzYwfQAk+3rOYF2oOu6jqn09i2VaQpQgQlsWFSoyBhn5OQCcbmHZZij4Uur6XsqqDa2ypRltq2Ilrq1lSNYRs8hYMMjJL/ISE2tPe3y/7/wlHHpXw6Gnr1JuoqrptZbydluFWlkUZd1JO5gB28oByMHBzKbT6u51Rg1pFra3WuoZiTQgFdVSgc4OBhRxyfXEsbOkGuz9LuuFddelelkQM3hDBUeE2Odox+6SzE8YxL3pnTKalQIo8la0qxwXKISQCR8yT/8AkptasR06/UroiKx0bPhHpwQoefJXXRyMfst24/8AmJH90ztJT9KHmzLiYMk7svp2IiJWmREQEREBERAREQEREBERAREQEREBKb4no3VfXj6giXMidTr3VMPr9uZ7E6nby0bjTz8ah0OGGR7yVTqkbsZRde64ar/C3VBKqXsu8QZ3M3FVdeOfEJHb1B7cTUNfSX2MttdipS9vkLV0tcA221x+z255LAADk4wQOjFYtG5himl69uq165rGT9GRPxXaminhmU7WJZiCpzwFPfg895D03xVv/R7Vrxp9VdZTWdx8UKgY+IybcbPK3AOQMH1kfUaqpANQTv2ldjKXZg1+EVq0dgo3L2YDkAkHuRIprrVgURQzmytHp2kqXz4jIc7U7ZJUcnGQZ7FIiPr6+SUW8TEsdP8AivxbNGq1oK9T4j43k2VU1hm3WALtViBkLnjPrNOi+L2f9GLBF3U6rV3BVOBTUrmlQWJ/WN+rY/JhxzJAXS6fNtjruqQ0Bc1ZXxDkotNSqPEsK45BJxjgZk6vqWioXAZK0qbwSFQqtbbDaVO1fINqsx/L1OIn0/L6+tJdPEIA6Vq7dJSbXe3UudM1qtZ4dXhrYLHTao2klSQ2Qc+gwAJ1FttdVZexlrrRck9kUKMnHy4PHylJ1LrN6+GtVardafJ43ICAITa6IchRuIOSDuAUAluKzWdG1Os8WxiWUprEo8Q7Spav9HpKJ2Ct+tsJ44sTk7ZCevfpCURM93oXw5cbC7bcKCyrzksBxu+XIbj5S+lV0HThEwOFUKoGc8AY7+stZiv3XU7EREgkREQEREBERAREQEREBERAREQEREBNeoXKsPcEfymyIHA6lAtjMAFZtu5gAGIA4DMOSBk9+0q9f0im2q6ortW4h7CmAxZSpDH0P4V7jtL/AKsg3EeoJH2OJzuu6l4ViLsOGOGbOFX1zk98Dk/L6424p3HRktuLNet6Lvsrs3g7bGuZbF3K9mxUqJCkAJWAcIBg5PuTIn/Zt15r1GHSq7w2ZfMNVqCPFvODgEoAoA/D9ObG7q9KFd1i+Yge+CSq8+3LKPrNjdVqH73GVBIBKgvnaGx2ztOPp7jN0ep57lkav4dXdpm3qq0Gs7ApKFaVYVqpJB4Z7XLEElmBxxNg+Ha7DrPF3bb71tXawBATwiCO4BLIPoF7TcnV1LBVUknbgkqF89hqGcEt+IMMYz5TKezrdtgXZeo8WskAAFkZ6/EpBwA2CLKTu7eVhkbvKiJe7vLoNX+iVN4zohuVcBiN1gA3OOTnbyWbPck8Z4k7p+och3sIUBmA54ATgncQMjIPf2+cqNP0lnybNqgkELX+Lh3sTe+O672GF4zk55xJfVNWKawqcNkVVgeh2gkgf2VZMfN/7IlGa8Y6rMOKc14pDuOmphe4Oecjtj5SZK/odWyipf4VC/UDn+eZYTHuZ6yv1EdIIiICIiAiIgIiICIiAiIgIiICIiAiIgIiIHDfFpKWkg+ufuoP9DOZ1VQuJIvepyCvABXO0qCA3YjORjHP5kHvPjHpBur3J+0X2Gcj8h3xkzzzUJg/wsAOCDyexKkd+w+/pN/G9Nq6nuw55vS3qjskHo9hZWN1bAMr4NZI8ti2Afj7eSsfTPeU9miNViILAxGopYsSuK2rQms7C34AnidwR5GwEwCZ4vsVivO4dwOf8IDqzZNSO545QMT79/pNUYrfPauOXHmFXplSxE8NmdlrrKKEY4xTZYihaxxtN+AcYAdh5SAV6HQdGbP7Naqhb4ihvMdo2KAEBK4KpnnsxDDtg4r6o3YYA+XEN1F/ee+1eXluZTXZ0xuRfUSvZKrLhZtG4Eked9v4UG5kPAYbRyCBwOD6V9Qyqsz43EgDGSQPb59/SdD0LpbOwYqVVRyPXk5838hj5c4mbNhxxHxSs4/Izb+Dpt1miTCKPlJEwBMznS3RGiIiHpERAREQEREBERAREQEREBERAREQEREDEqOrfD1F2SRtY9+AVPzI9/nwZcREdCY28+1fwZYrEpk5BBwcgg+hVufsZC/0PqkwOMrjGa3B4DAepz+MmenTGJfHJv2nqpnj08Rp5pX0nU5BGAAWOArkeYY+w9PaSavhS2w7n3HOOyhF4GB+Ik9gJ6FiZkvteTx0Q+y4/Mbc90z4YrrwTjP9nv8AkXPP2xL6upVGFAAHoO0+4lFrTadzK+tYrGogiIkUi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46" name="AutoShape 14" descr="data:image/jpeg;base64,/9j/4AAQSkZJRgABAQAAAQABAAD/2wCEAAkGBw8TEhITExASFBAUFhUSFBgVFRcYEhgVFRgWFxgZFRYYHjQgGBolHhgUITEiJiorLi4uGR8zODMsOCgtMSsBCgoKDg0OGxAQGyskICYsLCwuNzcwLDUsLjQsLC0vLjcsLTcvLTAsLCwsNDAsNDQvNCwvLS0sLCwsLCwsLCwsNP/AABEIAOEA4QMBIgACEQEDEQH/xAAbAAEAAgMBAQAAAAAAAAAAAAAABAUBAwYHAv/EAEIQAAICAQMCBAQCBwQHCQAAAAECAAMRBBIhBTETIkFRBmGBkTJxFCMzQlKhwWKCseEVQ1Ny0dLwFlRjkpOiwuLx/8QAGgEBAAMBAQEAAAAAAAAAAAAAAAIDBAUBBv/EADARAQACAgEDAgMHAwUAAAAAAAABAgMRBCExQRITIlHwFGGBkbHh8QYy0QVCUqHB/9oADAMBAAIRAxEAPwD3GIiAiIgIiICIiAiIgIiICIiAiIgIiICIiAiIgIiICIiAiIgIiICIiAiIgIiICIiAiIgIiICIiAiIgIiICIiAiIgIiICIiAiIgIiICIiAiIgIiICIiAiJjMDMTXZcq8kgD5nAkGzrmlH+tU/lk/4CSilrdoRtete8rKJSWfFGlH7zH+7/AMZqPxZp/RbD9F/5p77d47wj71J7S6CJzy/FtH8Fn/t/5psr+KdMf4x9B/Qz2MV57Qe9TzK9iVtXXdKf9aB/vAj/ABEm1XowyrBh8iD/AISNqWr3jSVb1t2nbbExmZkUiIiAiIgIiICIiAiIgIiICIiAiIgJgzMpet9SK+RDhv3j6jPoPnJUpN51CN7RWNy2dV69TTxy9n8K+n+8ewnMaz4l1L/hIrX2Uc/Vj/TE+1UnPb7f4yq1fiancmnsCpWGJtU4V7QPLUjg8qOdzdslROniw4qd43Ln393L2tqHw9tjcsSx75Y5+5PYTZ0u+sne6Gyo8KynKg85JA/GO3IyJG1V11tW+zS3GupUL07CHvvOByuM+Cpyx4xz6+kwazVeLRWtQxYC1jtTYtaKuSQpLZ3YBHmC5ODjBkuVSM+KcU/DE/KdT0+8wYPav697n726+13UCt9PU27OVzWNuD3DDJOceksDfqgCK/CcBQFJcEseMknPHrKzR6nUWam1cqlNWa9pRgbCNxawErnAHbHB4+sN+uZqawabdvs8KhdnJySAbmI2rn2HP0IM+cyf0/6p1W/5xvv9+4dqv+oaiImkOhOp12R+qrxsyfMPx47Dzds45nw1+oIUPpq8ncXJasqMZ2gZbPPH3lbXazXtTXp63NYC2v5VrFx7oCVyQPfBPB44kGzrtYS2zbVik7XPu/AIQBd2zcQN7BRkyqv9OX3/AHx+U/5ezz6a/s+vzXdC6dkzaiVWc8VPk/nhM/bEi6VWBJG4cnacbWK+hOOx/wCuO0inqtxOnrVEW+5RcyMcirT8ku5GOTxjsOD+c12fEX6t7VrdqhZ4VR4HjEkgeGM5PY9gex7HidrgcC/Gmfjm2/E9vw7/AKufyskZp6UiP1dRpOr3rwSHH9rv9x/nLzRdTSzjlW9j/Q+s4W7qhS0VPhSaxaGONpBYIVGDlnBzwBzg49Jsr19hAOwr7BhhuDwSAePy7j1xNV+NW/ZRGaccfFt6LEoPhvrBszW/4wMg+6/8RL+c/JSaW9MtdLxeNwRESCZERAREQEREBERAREQEREDDHied6oh3Zi5yzE/ft/Kd71FiKrMd9px+ZGJw7aJsTfwtRuZYuZE21GkcVD/aNNyKP9qZEOg1T2cgpTWfLiwqbX922c7Bx5TjPv6AOlakbR47lMmxyGYWsx7Ivfw6gOcbif8AGbZvHzZowdExh/4jTF7WhGNWWsxhC37MMR+Jj6he+MHJGJFr0Gq84awgFzsKsSVrzkcsMljyOSQvGFMjL0fVMxsZlS5/KWTDCuoNkJUGXzZ9S2PXg9zGdT5XVppN2azDqjDChEpdjlSf37Ly2SO5wij2G72136vWnIUICXCoSH2rX+89oblj3wqken4u81HTarf4hrTcx2cBCaaRydpODY7ck84Hsc8fdun1ZcLnbWfMWXZvAAwK1OM7mI3FtvGQB2yYxWPuT9Ut12u1ebAlaYNq11M7DCVdmucB/PnGdg24yOTJWm1t7vZu8OureQgcF7GQcZfD7VLHkd8A8iVVdupYagqm7a+2n8OWCHDYJ4Ofc9hyNx4Ml2vVATUzWN+4g4UnGNzM2QF7E8k+giaVPVZI6VrbWVmvVUZiQE24KJnAUtnzggZ9vMB6czRfWSgwmARtyo2qfcA9se8piurwqhEayw99lgqqUZzvYkM5PoNq59uRNFur1CgHwf2ly01KyOLCuGLO67jjtkD2BzHopLzd9+FzrP0eje7K2FbwkYfrLX9T+usJCLnd5O/HzlUvX9zjZQrDsUzuJ+e5VBB/l8pZojjdk7QTgDOW2jsHI4J79uB8/TUHsJ2gFhngYzn6Tn24ua07i+odPHzuJjprJi3K50NarqKNowzrvK5DFMqcgsOD+c6kSp6D001gu+PFbv64Htn1Mt5DLbc63vXRmxRqN61vx8iIiVLCIiAiIgIiICIiAiIgIiIFP8UahkoYqDyVBPsM5JP2x9ZyCdQs956Kyg8EZErrugaVjnwgD/ZLL/IHE28bkUx19NoYeTx8uS3qpbTjG6o8+T1dx6Tp+o/DunFblVIYDIyzEcfWcbo9XSH23o23ONyHDD81PBH/AFzN2PNhvG4qwZMfKxz1tCdR1lmOPKPmxwPqTJj6yz0Cuv8AECMZxnHJ4Py7yZpfhzQXDNdzsPky5H5gjI+s3D4L03pZcP7y/wDLKr5+PvzH4futpj5evE/iqm6sygbkIzyMjGfy958nq/8AYPv2ltZ8G1k5OovJHqSpP3In0fhQ5Y/pd2WGGOEyQccHjnsPtPPf4/j/ANe+jl7/AIVTdUbG41tjkZwfTuP5zYmtcnAqbOQuMY5OcA57djLM/CpOQ2rvIOSR5ACWIJzx8h9psT4U0+SWe5ye+6wjOPfbjMhOfDr+f2WVpyd/x+6g/wBMJ6rifVWtFhGypnI7FV3Yz3wccdhOp03QtInK0pn3YFj92zMa7rOmp4LAt/CnLfYcD6yM8ilp1jpMrYx5axvJeIQdL02xhucCtfXJBbH04H3lp0umoLuRe/Yn8RHv8pzGr6pbeefJV6IO5/3j6n5dp1vT0xWo+XP5+szZ7WiYrae/hfimLdYSYiJQvIiICIiAiIgIiICIiAiIgIiICIiB8XJlSPcEfeeQdXqKu3vmexTzz4r6f+tYqO+c/f8Azmvh39N+rJy67puHJpqmU5BII7EHB+hEvdF8V6tAALcj2cBv59/5yivoI7jH+fv7ev2mrTEPZZUu42VKHs8pCLnkKbDxv+RxzkDJGJ2bVxWj4tOTX3omfTt2tPxzePxVVN+RZf6mSU+Oj/3cf+p/9ZwfM+1YyM8HD/x/Ujm5o8/o7pvjZz206j83J/8AjIt3xfqj2FS/kpJ/mcfynKqx+c+wDEcLDH+0nmZZ8ra/ql9n7S5yPYHA+y8TUl6DsJFp0jt6GXOi6V2zI5PbxwlT3Ly++n1u5B9iCM9uCDO/oXCgewE4/p+prLiusg42EkYK7X39j6/gP3E7QTi8iYtf1adjj1mtdEREpXkREBERAREQEREBERAREQEREBERATlPiRCLAff+o/ynVznvijgofQjH2I/oTJ45+KFeSN1ecatQNeXP7Flp0tnyaxXtrY/3lVf7/wA5E6I9K6Wk2Ptt1T36raEd3Yl2G8qik7Qijk8cn5zpdR0ap11CszHx2DscjKlQoTZgcbSoIldX0C+q6p6LECrpRpC753pht3ioqghm7+Ukc/KdGmWIjW1Fq1tExLUx0/g2agXI9Ff42r84B44O318w4+cn6TpgdUdTlHVXU4I8rAMCQeRwRwZyuu6DqE6TZWaGOpFzvxh3ILpl12k7gVVfsfaTPimuhtPpq6kv/RbNXXvLV6pnCVKQcLaC4GGGAoxlWxNHu2ntPmVH2TG6urpC9j37/PHvifVa6UFB4tZNhYJ51O4oCzYwfQAk+3rOYF2oOu6jqn09i2VaQpQgQlsWFSoyBhn5OQCcbmHZZij4Uur6XsqqDa2ypRltq2Ilrq1lSNYRs8hYMMjJL/ISE2tPe3y/7/wlHHpXw6Gnr1JuoqrptZbydluFWlkUZd1JO5gB28oByMHBzKbT6u51Rg1pFra3WuoZiTQgFdVSgc4OBhRxyfXEsbOkGuz9LuuFddelelkQM3hDBUeE2Odox+6SzE8YxL3pnTKalQIo8la0qxwXKISQCR8yT/8AkptasR06/UroiKx0bPhHpwQoefJXXRyMfst24/8AmJH90ztJT9KHmzLiYMk7svp2IiJWmREQEREBERAREQEREBERAREQEREBKb4no3VfXj6giXMidTr3VMPr9uZ7E6nby0bjTz8ah0OGGR7yVTqkbsZRde64ar/C3VBKqXsu8QZ3M3FVdeOfEJHb1B7cTUNfSX2MttdipS9vkLV0tcA221x+z255LAADk4wQOjFYtG5himl69uq165rGT9GRPxXaminhmU7WJZiCpzwFPfg895D03xVv/R7Vrxp9VdZTWdx8UKgY+IybcbPK3AOQMH1kfUaqpANQTv2ldjKXZg1+EVq0dgo3L2YDkAkHuRIprrVgURQzmytHp2kqXz4jIc7U7ZJUcnGQZ7FIiPr6+SUW8TEsdP8AivxbNGq1oK9T4j43k2VU1hm3WALtViBkLnjPrNOi+L2f9GLBF3U6rV3BVOBTUrmlQWJ/WN+rY/JhxzJAXS6fNtjruqQ0Bc1ZXxDkotNSqPEsK45BJxjgZk6vqWioXAZK0qbwSFQqtbbDaVO1fINqsx/L1OIn0/L6+tJdPEIA6Vq7dJSbXe3UudM1qtZ4dXhrYLHTao2klSQ2Qc+gwAJ1FttdVZexlrrRck9kUKMnHy4PHylJ1LrN6+GtVardafJ43ICAITa6IchRuIOSDuAUAluKzWdG1Os8WxiWUprEo8Q7Spav9HpKJ2Ct+tsJ44sTk7ZCevfpCURM93oXw5cbC7bcKCyrzksBxu+XIbj5S+lV0HThEwOFUKoGc8AY7+stZiv3XU7EREgkREQEREBERAREQEREBERAREQEREBNeoXKsPcEfymyIHA6lAtjMAFZtu5gAGIA4DMOSBk9+0q9f0im2q6ortW4h7CmAxZSpDH0P4V7jtL/AKsg3EeoJH2OJzuu6l4ViLsOGOGbOFX1zk98Dk/L6424p3HRktuLNet6Lvsrs3g7bGuZbF3K9mxUqJCkAJWAcIBg5PuTIn/Zt15r1GHSq7w2ZfMNVqCPFvODgEoAoA/D9ObG7q9KFd1i+Yge+CSq8+3LKPrNjdVqH73GVBIBKgvnaGx2ztOPp7jN0ep57lkav4dXdpm3qq0Gs7ApKFaVYVqpJB4Z7XLEElmBxxNg+Ha7DrPF3bb71tXawBATwiCO4BLIPoF7TcnV1LBVUknbgkqF89hqGcEt+IMMYz5TKezrdtgXZeo8WskAAFkZ6/EpBwA2CLKTu7eVhkbvKiJe7vLoNX+iVN4zohuVcBiN1gA3OOTnbyWbPck8Z4k7p+och3sIUBmA54ATgncQMjIPf2+cqNP0lnybNqgkELX+Lh3sTe+O672GF4zk55xJfVNWKawqcNkVVgeh2gkgf2VZMfN/7IlGa8Y6rMOKc14pDuOmphe4Oecjtj5SZK/odWyipf4VC/UDn+eZYTHuZ6yv1EdIIiICIiAiIgIiICIiAiIgIiICIiAiIgIiIHDfFpKWkg+ufuoP9DOZ1VQuJIvepyCvABXO0qCA3YjORjHP5kHvPjHpBur3J+0X2Gcj8h3xkzzzUJg/wsAOCDyexKkd+w+/pN/G9Nq6nuw55vS3qjskHo9hZWN1bAMr4NZI8ti2Afj7eSsfTPeU9miNViILAxGopYsSuK2rQms7C34AnidwR5GwEwCZ4vsVivO4dwOf8IDqzZNSO545QMT79/pNUYrfPauOXHmFXplSxE8NmdlrrKKEY4xTZYihaxxtN+AcYAdh5SAV6HQdGbP7Naqhb4ihvMdo2KAEBK4KpnnsxDDtg4r6o3YYA+XEN1F/ee+1eXluZTXZ0xuRfUSvZKrLhZtG4Eked9v4UG5kPAYbRyCBwOD6V9Qyqsz43EgDGSQPb59/SdD0LpbOwYqVVRyPXk5838hj5c4mbNhxxHxSs4/Izb+Dpt1miTCKPlJEwBMznS3RGiIiHpERAREQEREBERAREQEREBERAREQEREDEqOrfD1F2SRtY9+AVPzI9/nwZcREdCY28+1fwZYrEpk5BBwcgg+hVufsZC/0PqkwOMrjGa3B4DAepz+MmenTGJfHJv2nqpnj08Rp5pX0nU5BGAAWOArkeYY+w9PaSavhS2w7n3HOOyhF4GB+Ik9gJ6FiZkvteTx0Q+y4/Mbc90z4YrrwTjP9nv8AkXPP2xL6upVGFAAHoO0+4lFrTadzK+tYrGogiIkUi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048" name="AutoShape 16" descr="data:image/jpeg;base64,/9j/4AAQSkZJRgABAQAAAQABAAD/2wCEAAkGBw8TEhITExASFBAUFhUSFBgVFRcYEhgVFRgWFxgZFRYYHjQgGBolHhgUITEiJiorLi4uGR8zODMsOCgtMSsBCgoKDg0OGxAQGyskICYsLCwuNzcwLDUsLjQsLC0vLjcsLTcvLTAsLCwsNDAsNDQvNCwvLS0sLCwsLCwsLCwsNP/AABEIAOEA4QMBIgACEQEDEQH/xAAbAAEAAgMBAQAAAAAAAAAAAAAABAUBAwYHAv/EAEIQAAICAQMCBAQCBwQHCQAAAAECAAMRBBIhBTETIkFRBmGBkTJxFCMzQlKhwWKCseEVQ1Ny0dLwFlRjkpOiwuLx/8QAGgEBAAMBAQEAAAAAAAAAAAAAAAIDBAUBBv/EADARAQACAgEDAgMHAwUAAAAAAAABAgMRBCExQRITIlHwFGGBkbHh8QYy0QVCUqHB/9oADAMBAAIRAxEAPwD3GIiAiIgIiICIiAiIgIiICIiAiIgIiICIiAiIgIiICIiAiIgIiICIiAiIgIiICIiAiIgIiICIiAiIgIiICIiAiIgIiICIiAiIgIiICIiAiIgIiICIiAiJjMDMTXZcq8kgD5nAkGzrmlH+tU/lk/4CSilrdoRtete8rKJSWfFGlH7zH+7/AMZqPxZp/RbD9F/5p77d47wj71J7S6CJzy/FtH8Fn/t/5psr+KdMf4x9B/Qz2MV57Qe9TzK9iVtXXdKf9aB/vAj/ABEm1XowyrBh8iD/AISNqWr3jSVb1t2nbbExmZkUiIiAiIgIiICIiAiIgIiICIiAiIgJgzMpet9SK+RDhv3j6jPoPnJUpN51CN7RWNy2dV69TTxy9n8K+n+8ewnMaz4l1L/hIrX2Uc/Vj/TE+1UnPb7f4yq1fiancmnsCpWGJtU4V7QPLUjg8qOdzdslROniw4qd43Ln393L2tqHw9tjcsSx75Y5+5PYTZ0u+sne6Gyo8KynKg85JA/GO3IyJG1V11tW+zS3GupUL07CHvvOByuM+Cpyx4xz6+kwazVeLRWtQxYC1jtTYtaKuSQpLZ3YBHmC5ODjBkuVSM+KcU/DE/KdT0+8wYPav697n726+13UCt9PU27OVzWNuD3DDJOceksDfqgCK/CcBQFJcEseMknPHrKzR6nUWam1cqlNWa9pRgbCNxawErnAHbHB4+sN+uZqawabdvs8KhdnJySAbmI2rn2HP0IM+cyf0/6p1W/5xvv9+4dqv+oaiImkOhOp12R+qrxsyfMPx47Dzds45nw1+oIUPpq8ncXJasqMZ2gZbPPH3lbXazXtTXp63NYC2v5VrFx7oCVyQPfBPB44kGzrtYS2zbVik7XPu/AIQBd2zcQN7BRkyqv9OX3/AHx+U/5ezz6a/s+vzXdC6dkzaiVWc8VPk/nhM/bEi6VWBJG4cnacbWK+hOOx/wCuO0inqtxOnrVEW+5RcyMcirT8ku5GOTxjsOD+c12fEX6t7VrdqhZ4VR4HjEkgeGM5PY9gex7HidrgcC/Gmfjm2/E9vw7/AKufyskZp6UiP1dRpOr3rwSHH9rv9x/nLzRdTSzjlW9j/Q+s4W7qhS0VPhSaxaGONpBYIVGDlnBzwBzg49Jsr19hAOwr7BhhuDwSAePy7j1xNV+NW/ZRGaccfFt6LEoPhvrBszW/4wMg+6/8RL+c/JSaW9MtdLxeNwRESCZERAREQEREBERAREQEREDDHied6oh3Zi5yzE/ft/Kd71FiKrMd9px+ZGJw7aJsTfwtRuZYuZE21GkcVD/aNNyKP9qZEOg1T2cgpTWfLiwqbX922c7Bx5TjPv6AOlakbR47lMmxyGYWsx7Ivfw6gOcbif8AGbZvHzZowdExh/4jTF7WhGNWWsxhC37MMR+Jj6he+MHJGJFr0Gq84awgFzsKsSVrzkcsMljyOSQvGFMjL0fVMxsZlS5/KWTDCuoNkJUGXzZ9S2PXg9zGdT5XVppN2azDqjDChEpdjlSf37Ly2SO5wij2G72136vWnIUICXCoSH2rX+89oblj3wqken4u81HTarf4hrTcx2cBCaaRydpODY7ck84Hsc8fdun1ZcLnbWfMWXZvAAwK1OM7mI3FtvGQB2yYxWPuT9Ut12u1ebAlaYNq11M7DCVdmucB/PnGdg24yOTJWm1t7vZu8OureQgcF7GQcZfD7VLHkd8A8iVVdupYagqm7a+2n8OWCHDYJ4Ofc9hyNx4Ml2vVATUzWN+4g4UnGNzM2QF7E8k+giaVPVZI6VrbWVmvVUZiQE24KJnAUtnzggZ9vMB6czRfWSgwmARtyo2qfcA9se8piurwqhEayw99lgqqUZzvYkM5PoNq59uRNFur1CgHwf2ly01KyOLCuGLO67jjtkD2BzHopLzd9+FzrP0eje7K2FbwkYfrLX9T+usJCLnd5O/HzlUvX9zjZQrDsUzuJ+e5VBB/l8pZojjdk7QTgDOW2jsHI4J79uB8/TUHsJ2gFhngYzn6Tn24ua07i+odPHzuJjprJi3K50NarqKNowzrvK5DFMqcgsOD+c6kSp6D001gu+PFbv64Htn1Mt5DLbc63vXRmxRqN61vx8iIiVLCIiAiIgIiICIiAiIgIiIFP8UahkoYqDyVBPsM5JP2x9ZyCdQs956Kyg8EZErrugaVjnwgD/ZLL/IHE28bkUx19NoYeTx8uS3qpbTjG6o8+T1dx6Tp+o/DunFblVIYDIyzEcfWcbo9XSH23o23ONyHDD81PBH/AFzN2PNhvG4qwZMfKxz1tCdR1lmOPKPmxwPqTJj6yz0Cuv8AECMZxnHJ4Py7yZpfhzQXDNdzsPky5H5gjI+s3D4L03pZcP7y/wDLKr5+PvzH4futpj5evE/iqm6sygbkIzyMjGfy958nq/8AYPv2ltZ8G1k5OovJHqSpP3In0fhQ5Y/pd2WGGOEyQccHjnsPtPPf4/j/ANe+jl7/AIVTdUbG41tjkZwfTuP5zYmtcnAqbOQuMY5OcA57djLM/CpOQ2rvIOSR5ACWIJzx8h9psT4U0+SWe5ye+6wjOPfbjMhOfDr+f2WVpyd/x+6g/wBMJ6rifVWtFhGypnI7FV3Yz3wccdhOp03QtInK0pn3YFj92zMa7rOmp4LAt/CnLfYcD6yM8ilp1jpMrYx5axvJeIQdL02xhucCtfXJBbH04H3lp0umoLuRe/Yn8RHv8pzGr6pbeefJV6IO5/3j6n5dp1vT0xWo+XP5+szZ7WiYrae/hfimLdYSYiJQvIiICIiAiIgIiICIiAiIgIiICIiB8XJlSPcEfeeQdXqKu3vmexTzz4r6f+tYqO+c/f8Azmvh39N+rJy67puHJpqmU5BII7EHB+hEvdF8V6tAALcj2cBv59/5yivoI7jH+fv7ev2mrTEPZZUu42VKHs8pCLnkKbDxv+RxzkDJGJ2bVxWj4tOTX3omfTt2tPxzePxVVN+RZf6mSU+Oj/3cf+p/9ZwfM+1YyM8HD/x/Ujm5o8/o7pvjZz206j83J/8AjIt3xfqj2FS/kpJ/mcfynKqx+c+wDEcLDH+0nmZZ8ra/ql9n7S5yPYHA+y8TUl6DsJFp0jt6GXOi6V2zI5PbxwlT3Ly++n1u5B9iCM9uCDO/oXCgewE4/p+prLiusg42EkYK7X39j6/gP3E7QTi8iYtf1adjj1mtdEREpXkREBERAREQEREBERAREQEREBERATlPiRCLAff+o/ynVznvijgofQjH2I/oTJ45+KFeSN1ecatQNeXP7Flp0tnyaxXtrY/3lVf7/wA5E6I9K6Wk2Ptt1T36raEd3Yl2G8qik7Qijk8cn5zpdR0ap11CszHx2DscjKlQoTZgcbSoIldX0C+q6p6LECrpRpC753pht3ioqghm7+Ukc/KdGmWIjW1Fq1tExLUx0/g2agXI9Ff42r84B44O318w4+cn6TpgdUdTlHVXU4I8rAMCQeRwRwZyuu6DqE6TZWaGOpFzvxh3ILpl12k7gVVfsfaTPimuhtPpq6kv/RbNXXvLV6pnCVKQcLaC4GGGAoxlWxNHu2ntPmVH2TG6urpC9j37/PHvifVa6UFB4tZNhYJ51O4oCzYwfQAk+3rOYF2oOu6jqn09i2VaQpQgQlsWFSoyBhn5OQCcbmHZZij4Uur6XsqqDa2ypRltq2Ilrq1lSNYRs8hYMMjJL/ISE2tPe3y/7/wlHHpXw6Gnr1JuoqrptZbydluFWlkUZd1JO5gB28oByMHBzKbT6u51Rg1pFra3WuoZiTQgFdVSgc4OBhRxyfXEsbOkGuz9LuuFddelelkQM3hDBUeE2Odox+6SzE8YxL3pnTKalQIo8la0qxwXKISQCR8yT/8AkptasR06/UroiKx0bPhHpwQoefJXXRyMfst24/8AmJH90ztJT9KHmzLiYMk7svp2IiJWmREQEREBERAREQEREBERAREQEREBKb4no3VfXj6giXMidTr3VMPr9uZ7E6nby0bjTz8ah0OGGR7yVTqkbsZRde64ar/C3VBKqXsu8QZ3M3FVdeOfEJHb1B7cTUNfSX2MttdipS9vkLV0tcA221x+z255LAADk4wQOjFYtG5himl69uq165rGT9GRPxXaminhmU7WJZiCpzwFPfg895D03xVv/R7Vrxp9VdZTWdx8UKgY+IybcbPK3AOQMH1kfUaqpANQTv2ldjKXZg1+EVq0dgo3L2YDkAkHuRIprrVgURQzmytHp2kqXz4jIc7U7ZJUcnGQZ7FIiPr6+SUW8TEsdP8AivxbNGq1oK9T4j43k2VU1hm3WALtViBkLnjPrNOi+L2f9GLBF3U6rV3BVOBTUrmlQWJ/WN+rY/JhxzJAXS6fNtjruqQ0Bc1ZXxDkotNSqPEsK45BJxjgZk6vqWioXAZK0qbwSFQqtbbDaVO1fINqsx/L1OIn0/L6+tJdPEIA6Vq7dJSbXe3UudM1qtZ4dXhrYLHTao2klSQ2Qc+gwAJ1FttdVZexlrrRck9kUKMnHy4PHylJ1LrN6+GtVardafJ43ICAITa6IchRuIOSDuAUAluKzWdG1Os8WxiWUprEo8Q7Spav9HpKJ2Ct+tsJ44sTk7ZCevfpCURM93oXw5cbC7bcKCyrzksBxu+XIbj5S+lV0HThEwOFUKoGc8AY7+stZiv3XU7EREgkREQEREBERAREQEREBERAREQEREBNeoXKsPcEfymyIHA6lAtjMAFZtu5gAGIA4DMOSBk9+0q9f0im2q6ortW4h7CmAxZSpDH0P4V7jtL/AKsg3EeoJH2OJzuu6l4ViLsOGOGbOFX1zk98Dk/L6424p3HRktuLNet6Lvsrs3g7bGuZbF3K9mxUqJCkAJWAcIBg5PuTIn/Zt15r1GHSq7w2ZfMNVqCPFvODgEoAoA/D9ObG7q9KFd1i+Yge+CSq8+3LKPrNjdVqH73GVBIBKgvnaGx2ztOPp7jN0ep57lkav4dXdpm3qq0Gs7ApKFaVYVqpJB4Z7XLEElmBxxNg+Ha7DrPF3bb71tXawBATwiCO4BLIPoF7TcnV1LBVUknbgkqF89hqGcEt+IMMYz5TKezrdtgXZeo8WskAAFkZ6/EpBwA2CLKTu7eVhkbvKiJe7vLoNX+iVN4zohuVcBiN1gA3OOTnbyWbPck8Z4k7p+och3sIUBmA54ATgncQMjIPf2+cqNP0lnybNqgkELX+Lh3sTe+O672GF4zk55xJfVNWKawqcNkVVgeh2gkgf2VZMfN/7IlGa8Y6rMOKc14pDuOmphe4Oecjtj5SZK/odWyipf4VC/UDn+eZYTHuZ6yv1EdIIiICIiAiIgIiICIiAiIgIiICIiAiIgIiIHDfFpKWkg+ufuoP9DOZ1VQuJIvepyCvABXO0qCA3YjORjHP5kHvPjHpBur3J+0X2Gcj8h3xkzzzUJg/wsAOCDyexKkd+w+/pN/G9Nq6nuw55vS3qjskHo9hZWN1bAMr4NZI8ti2Afj7eSsfTPeU9miNViILAxGopYsSuK2rQms7C34AnidwR5GwEwCZ4vsVivO4dwOf8IDqzZNSO545QMT79/pNUYrfPauOXHmFXplSxE8NmdlrrKKEY4xTZYihaxxtN+AcYAdh5SAV6HQdGbP7Naqhb4ihvMdo2KAEBK4KpnnsxDDtg4r6o3YYA+XEN1F/ee+1eXluZTXZ0xuRfUSvZKrLhZtG4Eked9v4UG5kPAYbRyCBwOD6V9Qyqsz43EgDGSQPb59/SdD0LpbOwYqVVRyPXk5838hj5c4mbNhxxHxSs4/Izb+Dpt1miTCKPlJEwBMznS3RGiIiHpERAREQEREBERAREQEREBERAREQEREDEqOrfD1F2SRtY9+AVPzI9/nwZcREdCY28+1fwZYrEpk5BBwcgg+hVufsZC/0PqkwOMrjGa3B4DAepz+MmenTGJfHJv2nqpnj08Rp5pX0nU5BGAAWOArkeYY+w9PaSavhS2w7n3HOOyhF4GB+Ik9gJ6FiZkvteTx0Q+y4/Mbc90z4YrrwTjP9nv8AkXPP2xL6upVGFAAHoO0+4lFrTadzK+tYrGogiIkUi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932040" y="2564904"/>
            <a:ext cx="2736304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Uwaga!!! Czytajmy skład soków kupowanych w sklepach-najczęściej są one bardzo mocno słodzone, dlatego najzdrowsze są soki świeżo wyciskane, albo jednodniowe.</a:t>
            </a:r>
            <a:endParaRPr lang="pl-P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4052" name="Picture 20" descr="http://www.aleeko.pl/images/products/99/mid_66da29be610a622294c3366c250763e2.jpg"/>
          <p:cNvPicPr>
            <a:picLocks noChangeAspect="1" noChangeArrowheads="1"/>
          </p:cNvPicPr>
          <p:nvPr/>
        </p:nvPicPr>
        <p:blipFill>
          <a:blip r:embed="rId3" cstate="print"/>
          <a:srcRect l="14444" t="3611" r="14444" b="2407"/>
          <a:stretch>
            <a:fillRect/>
          </a:stretch>
        </p:blipFill>
        <p:spPr bwMode="auto">
          <a:xfrm>
            <a:off x="611560" y="4581128"/>
            <a:ext cx="1440160" cy="1903383"/>
          </a:xfrm>
          <a:prstGeom prst="rect">
            <a:avLst/>
          </a:prstGeom>
          <a:noFill/>
        </p:spPr>
      </p:pic>
      <p:pic>
        <p:nvPicPr>
          <p:cNvPr id="44054" name="Picture 22" descr="Sok marchew-jabłko-banan bez cukru 300 ml Symbio"/>
          <p:cNvPicPr>
            <a:picLocks noChangeAspect="1" noChangeArrowheads="1"/>
          </p:cNvPicPr>
          <p:nvPr/>
        </p:nvPicPr>
        <p:blipFill>
          <a:blip r:embed="rId4" cstate="print"/>
          <a:srcRect l="44559" t="25860" r="45354" b="27186"/>
          <a:stretch>
            <a:fillRect/>
          </a:stretch>
        </p:blipFill>
        <p:spPr bwMode="auto">
          <a:xfrm>
            <a:off x="3275856" y="4581128"/>
            <a:ext cx="714744" cy="199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leeko.pl/images/products/519/mid_6fda3d487537dbcf312baf28bea7332a.jpg"/>
          <p:cNvPicPr>
            <a:picLocks noChangeAspect="1" noChangeArrowheads="1"/>
          </p:cNvPicPr>
          <p:nvPr/>
        </p:nvPicPr>
        <p:blipFill>
          <a:blip r:embed="rId2" cstate="print"/>
          <a:srcRect l="28888" r="30092" b="1204"/>
          <a:stretch>
            <a:fillRect/>
          </a:stretch>
        </p:blipFill>
        <p:spPr bwMode="auto">
          <a:xfrm>
            <a:off x="395550" y="199774"/>
            <a:ext cx="1226757" cy="249801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2636912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Herbata czarna </a:t>
            </a:r>
            <a:endParaRPr lang="pl-PL" dirty="0" smtClean="0"/>
          </a:p>
          <a:p>
            <a:r>
              <a:rPr lang="pl-PL" dirty="0" err="1" smtClean="0"/>
              <a:t>Assam</a:t>
            </a:r>
            <a:r>
              <a:rPr lang="pl-PL" dirty="0" smtClean="0"/>
              <a:t> </a:t>
            </a:r>
            <a:r>
              <a:rPr lang="pl-PL" dirty="0" err="1" smtClean="0"/>
              <a:t>Lebensbaum</a:t>
            </a:r>
            <a:endParaRPr lang="pl-PL" dirty="0"/>
          </a:p>
        </p:txBody>
      </p:sp>
      <p:pic>
        <p:nvPicPr>
          <p:cNvPr id="59396" name="Picture 4" descr="http://www.aleeko.pl/images/products/1257/mid_b71b22cb3c3acc1c9a5b21c14db6affe.jpg"/>
          <p:cNvPicPr>
            <a:picLocks noChangeAspect="1" noChangeArrowheads="1"/>
          </p:cNvPicPr>
          <p:nvPr/>
        </p:nvPicPr>
        <p:blipFill>
          <a:blip r:embed="rId3" cstate="print"/>
          <a:srcRect l="31295" t="15648" r="30092" b="15648"/>
          <a:stretch>
            <a:fillRect/>
          </a:stretch>
        </p:blipFill>
        <p:spPr bwMode="auto">
          <a:xfrm>
            <a:off x="2804193" y="152680"/>
            <a:ext cx="1270971" cy="205472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411760" y="2132856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Herbata czekoladowa 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Yogi</a:t>
            </a:r>
            <a:r>
              <a:rPr lang="pl-PL" dirty="0" smtClean="0"/>
              <a:t> </a:t>
            </a:r>
            <a:r>
              <a:rPr lang="pl-PL" dirty="0" err="1"/>
              <a:t>Tea</a:t>
            </a:r>
            <a:endParaRPr lang="pl-PL" dirty="0"/>
          </a:p>
        </p:txBody>
      </p:sp>
      <p:pic>
        <p:nvPicPr>
          <p:cNvPr id="59398" name="Picture 6" descr="http://www.aleeko.pl/images/products/2117/mid_34a5ec30d79a6ea686fbe8f70b2e056f.jpg"/>
          <p:cNvPicPr>
            <a:picLocks noChangeAspect="1" noChangeArrowheads="1"/>
          </p:cNvPicPr>
          <p:nvPr/>
        </p:nvPicPr>
        <p:blipFill>
          <a:blip r:embed="rId4" cstate="print"/>
          <a:srcRect l="20462" t="-1204" r="20462" b="1204"/>
          <a:stretch>
            <a:fillRect/>
          </a:stretch>
        </p:blipFill>
        <p:spPr bwMode="auto">
          <a:xfrm>
            <a:off x="107505" y="3359778"/>
            <a:ext cx="1766803" cy="287472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6211669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Herbata </a:t>
            </a:r>
            <a:r>
              <a:rPr lang="pl-PL" dirty="0"/>
              <a:t>na </a:t>
            </a:r>
            <a:r>
              <a:rPr lang="pl-PL" dirty="0" smtClean="0"/>
              <a:t>chłodne dni</a:t>
            </a:r>
          </a:p>
          <a:p>
            <a:r>
              <a:rPr lang="pl-PL" dirty="0" smtClean="0"/>
              <a:t> </a:t>
            </a:r>
            <a:r>
              <a:rPr lang="pl-PL" dirty="0" err="1"/>
              <a:t>Yogi</a:t>
            </a:r>
            <a:r>
              <a:rPr lang="pl-PL" dirty="0"/>
              <a:t> </a:t>
            </a:r>
            <a:r>
              <a:rPr lang="pl-PL" dirty="0" err="1"/>
              <a:t>Tea</a:t>
            </a:r>
            <a:endParaRPr lang="pl-PL" dirty="0"/>
          </a:p>
        </p:txBody>
      </p:sp>
      <p:pic>
        <p:nvPicPr>
          <p:cNvPr id="59400" name="Picture 8" descr="http://www.aleeko.pl/images/products/647/mid_e49e9dd2926a49c2d73c970020d7489d.jpg"/>
          <p:cNvPicPr>
            <a:picLocks noChangeAspect="1" noChangeArrowheads="1"/>
          </p:cNvPicPr>
          <p:nvPr/>
        </p:nvPicPr>
        <p:blipFill>
          <a:blip r:embed="rId5" cstate="print"/>
          <a:srcRect l="28888" t="37314" r="28888" b="36110"/>
          <a:stretch>
            <a:fillRect/>
          </a:stretch>
        </p:blipFill>
        <p:spPr bwMode="auto">
          <a:xfrm>
            <a:off x="6048157" y="908720"/>
            <a:ext cx="1262790" cy="794763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5364088" y="1772816"/>
            <a:ext cx="358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Herbata </a:t>
            </a:r>
            <a:r>
              <a:rPr lang="pl-PL" dirty="0" err="1"/>
              <a:t>Bio-Energia</a:t>
            </a:r>
            <a:r>
              <a:rPr lang="pl-PL" dirty="0"/>
              <a:t> </a:t>
            </a:r>
            <a:r>
              <a:rPr lang="pl-PL" dirty="0" smtClean="0"/>
              <a:t>Dary </a:t>
            </a:r>
            <a:r>
              <a:rPr lang="pl-PL" dirty="0"/>
              <a:t>Natury</a:t>
            </a:r>
          </a:p>
        </p:txBody>
      </p:sp>
      <p:pic>
        <p:nvPicPr>
          <p:cNvPr id="59402" name="Picture 10" descr="http://www.aleeko.pl/images/products/60/mid_c0d156dc02a63c6878dafeeede380b76.jpg"/>
          <p:cNvPicPr>
            <a:picLocks noChangeAspect="1" noChangeArrowheads="1"/>
          </p:cNvPicPr>
          <p:nvPr/>
        </p:nvPicPr>
        <p:blipFill>
          <a:blip r:embed="rId6" cstate="print"/>
          <a:srcRect l="24073" t="4815" r="25277" b="7222"/>
          <a:stretch>
            <a:fillRect/>
          </a:stretch>
        </p:blipFill>
        <p:spPr bwMode="auto">
          <a:xfrm>
            <a:off x="3131840" y="2924944"/>
            <a:ext cx="1514822" cy="2630823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771800" y="566124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Herbatka dla dzieci na przeziębienie </a:t>
            </a:r>
            <a:r>
              <a:rPr lang="pl-PL" dirty="0" err="1" smtClean="0"/>
              <a:t>Apotheke</a:t>
            </a:r>
            <a:endParaRPr lang="pl-PL" dirty="0"/>
          </a:p>
        </p:txBody>
      </p:sp>
      <p:pic>
        <p:nvPicPr>
          <p:cNvPr id="59404" name="Picture 12" descr="http://www.aleeko.pl/images/products/1815/mid_6d9b489250455cba3f0c4d947d63fba2.jpg"/>
          <p:cNvPicPr>
            <a:picLocks noChangeAspect="1" noChangeArrowheads="1"/>
          </p:cNvPicPr>
          <p:nvPr/>
        </p:nvPicPr>
        <p:blipFill>
          <a:blip r:embed="rId7" cstate="print"/>
          <a:srcRect l="26481" t="-1204" r="27684" b="-2407"/>
          <a:stretch>
            <a:fillRect/>
          </a:stretch>
        </p:blipFill>
        <p:spPr bwMode="auto">
          <a:xfrm>
            <a:off x="5712944" y="2331070"/>
            <a:ext cx="1056328" cy="193279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860032" y="429309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Ale 'Eko </a:t>
            </a:r>
            <a:r>
              <a:rPr lang="pl-PL" dirty="0" err="1"/>
              <a:t>CAFÉ</a:t>
            </a:r>
            <a:r>
              <a:rPr lang="pl-PL" dirty="0"/>
              <a:t> ekologiczna </a:t>
            </a:r>
            <a:endParaRPr lang="pl-PL" dirty="0" smtClean="0"/>
          </a:p>
          <a:p>
            <a:r>
              <a:rPr lang="pl-PL" dirty="0" smtClean="0"/>
              <a:t>kawa ziarnista </a:t>
            </a:r>
            <a:r>
              <a:rPr lang="pl-PL" dirty="0"/>
              <a:t>100% </a:t>
            </a:r>
            <a:r>
              <a:rPr lang="pl-PL" dirty="0" err="1"/>
              <a:t>Arabica</a:t>
            </a:r>
            <a:r>
              <a:rPr lang="pl-PL" dirty="0"/>
              <a:t> </a:t>
            </a:r>
          </a:p>
        </p:txBody>
      </p:sp>
      <p:pic>
        <p:nvPicPr>
          <p:cNvPr id="59406" name="Picture 14" descr="http://www.aleeko.pl/images/products/1042/mid_76dcdc4febb154c9ddd51f0da9581d33.jpg"/>
          <p:cNvPicPr>
            <a:picLocks noChangeAspect="1" noChangeArrowheads="1"/>
          </p:cNvPicPr>
          <p:nvPr/>
        </p:nvPicPr>
        <p:blipFill>
          <a:blip r:embed="rId8" cstate="print"/>
          <a:srcRect l="36110" t="15648" r="38517" b="18055"/>
          <a:stretch>
            <a:fillRect/>
          </a:stretch>
        </p:blipFill>
        <p:spPr bwMode="auto">
          <a:xfrm>
            <a:off x="7956376" y="3356992"/>
            <a:ext cx="758612" cy="1982710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6372200" y="537321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Kawa </a:t>
            </a:r>
            <a:r>
              <a:rPr lang="pl-PL" dirty="0"/>
              <a:t>zielona ziarnista </a:t>
            </a:r>
            <a:endParaRPr lang="pl-PL" dirty="0" smtClean="0"/>
          </a:p>
          <a:p>
            <a:r>
              <a:rPr lang="pl-PL" dirty="0" smtClean="0"/>
              <a:t>Cafe </a:t>
            </a:r>
            <a:r>
              <a:rPr lang="pl-PL" dirty="0" err="1"/>
              <a:t>Creator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926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Cukier</a:t>
            </a:r>
          </a:p>
          <a:p>
            <a:pPr algn="just"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pl-PL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smtClean="0"/>
              <a:t> źródło „pustych kalorii”</a:t>
            </a:r>
            <a:r>
              <a:rPr lang="pl-PL" sz="2800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/>
              <a:t>nie dostarcza żadnych wartości odżywczych i jest bardzo </a:t>
            </a:r>
            <a:r>
              <a:rPr lang="pl-PL" sz="2800" dirty="0" smtClean="0"/>
              <a:t>kaloryczny</a:t>
            </a:r>
          </a:p>
          <a:p>
            <a:pPr algn="just">
              <a:buFontTx/>
              <a:buChar char="-"/>
            </a:pPr>
            <a:r>
              <a:rPr lang="pl-PL" sz="2800" dirty="0" smtClean="0"/>
              <a:t>niekontrolowane </a:t>
            </a:r>
            <a:r>
              <a:rPr lang="pl-PL" sz="2800" dirty="0" smtClean="0"/>
              <a:t>spożycie produktów silnie słodzonych cukrem prostym może prowadzić do </a:t>
            </a:r>
            <a:r>
              <a:rPr lang="pl-PL" sz="2800" dirty="0" smtClean="0"/>
              <a:t>otyłości </a:t>
            </a:r>
          </a:p>
          <a:p>
            <a:pPr algn="just">
              <a:buFontTx/>
              <a:buChar char="-"/>
            </a:pPr>
            <a:r>
              <a:rPr lang="pl-PL" sz="2800" dirty="0" smtClean="0"/>
              <a:t>jest </a:t>
            </a:r>
            <a:r>
              <a:rPr lang="pl-PL" sz="2800" dirty="0" smtClean="0"/>
              <a:t>jednym z głównych powodów występowania próchnicy </a:t>
            </a:r>
            <a:r>
              <a:rPr lang="pl-PL" sz="2800" dirty="0" smtClean="0"/>
              <a:t>zębów</a:t>
            </a:r>
          </a:p>
          <a:p>
            <a:pPr algn="just"/>
            <a:r>
              <a:rPr lang="pl-PL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Sól</a:t>
            </a:r>
          </a:p>
          <a:p>
            <a:pPr algn="just">
              <a:buFontTx/>
              <a:buChar char="-"/>
            </a:pPr>
            <a:r>
              <a:rPr lang="pl-PL" sz="2800" dirty="0" smtClean="0"/>
              <a:t>źródło </a:t>
            </a:r>
            <a:r>
              <a:rPr lang="pl-PL" sz="2800" dirty="0" smtClean="0"/>
              <a:t>sodu, który pełni ważną funkcję w procesach metabolicznych organizmu, </a:t>
            </a:r>
            <a:r>
              <a:rPr lang="pl-PL" sz="2800" dirty="0" smtClean="0"/>
              <a:t>ale </a:t>
            </a:r>
            <a:r>
              <a:rPr lang="pl-PL" sz="2800" dirty="0" smtClean="0"/>
              <a:t>zbyt duże stężenie sodu w diecie może prowadzić do wzrostu ciśnienia tętniczego </a:t>
            </a:r>
            <a:r>
              <a:rPr lang="pl-PL" sz="2800" dirty="0" smtClean="0"/>
              <a:t>krwi</a:t>
            </a:r>
          </a:p>
          <a:p>
            <a:pPr algn="just">
              <a:buFontTx/>
              <a:buChar char="-"/>
            </a:pPr>
            <a:r>
              <a:rPr lang="pl-PL" sz="2800" dirty="0" smtClean="0"/>
              <a:t>dzienne </a:t>
            </a:r>
            <a:r>
              <a:rPr lang="pl-PL" sz="2800" dirty="0" smtClean="0"/>
              <a:t>spożycie soli powinno zamykać się w ok. 5-6 g, jednak w Polsce jest ono dużo wyższe, również ze względu na duże ilości soli stosowane w procesie konserwacji produktów spożywczych jak mięsa, sery czy marynaty.</a:t>
            </a:r>
            <a:endParaRPr lang="pl-PL" sz="2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pl-PL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55776" y="2852936"/>
            <a:ext cx="345638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 zamiast???</a:t>
            </a:r>
            <a:endParaRPr lang="pl-P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55976" y="1124744"/>
            <a:ext cx="252028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Np.</a:t>
            </a:r>
          </a:p>
          <a:p>
            <a:pPr>
              <a:buFontTx/>
              <a:buChar char="-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iód</a:t>
            </a:r>
          </a:p>
          <a:p>
            <a:pPr>
              <a:buFontTx/>
              <a:buChar char="-"/>
            </a:pPr>
            <a:r>
              <a:rPr lang="pl-P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Stewia</a:t>
            </a:r>
            <a:endParaRPr lang="pl-PL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cukier trzcinowy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2771800" y="1340768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2771800" y="4581128"/>
            <a:ext cx="12241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283968" y="4365104"/>
            <a:ext cx="252028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Np.</a:t>
            </a:r>
          </a:p>
          <a:p>
            <a:pPr>
              <a:buFontTx/>
              <a:buChar char="-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Przyprawy</a:t>
            </a:r>
          </a:p>
          <a:p>
            <a:pPr>
              <a:buFontTx/>
              <a:buChar char="-"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Sól morska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kao drink 400 g Viva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21" t="6631" r="40580" b="5968"/>
          <a:stretch>
            <a:fillRect/>
          </a:stretch>
        </p:blipFill>
        <p:spPr bwMode="auto">
          <a:xfrm>
            <a:off x="251520" y="764704"/>
            <a:ext cx="1368152" cy="2717781"/>
          </a:xfrm>
          <a:prstGeom prst="rect">
            <a:avLst/>
          </a:prstGeom>
          <a:noFill/>
        </p:spPr>
      </p:pic>
      <p:pic>
        <p:nvPicPr>
          <p:cNvPr id="5" name="Picture 18" descr="http://www.przepisy-dla-dzieci.pl/content/upload/jogurt%20naturlany/jogurtnatrualnty_medium.jpg"/>
          <p:cNvPicPr>
            <a:picLocks noChangeAspect="1" noChangeArrowheads="1"/>
          </p:cNvPicPr>
          <p:nvPr/>
        </p:nvPicPr>
        <p:blipFill>
          <a:blip r:embed="rId3" cstate="print"/>
          <a:srcRect l="23622" t="17953" r="25512" b="16063"/>
          <a:stretch>
            <a:fillRect/>
          </a:stretch>
        </p:blipFill>
        <p:spPr bwMode="auto">
          <a:xfrm>
            <a:off x="6156176" y="332655"/>
            <a:ext cx="2563955" cy="332596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763688" y="105273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</a:t>
            </a:r>
            <a:r>
              <a:rPr lang="pl-PL" b="1" dirty="0" smtClean="0"/>
              <a:t>iskotłuszczowe </a:t>
            </a:r>
            <a:r>
              <a:rPr lang="pl-PL" b="1" dirty="0"/>
              <a:t>kakao w </a:t>
            </a:r>
            <a:r>
              <a:rPr lang="pl-PL" b="1" dirty="0" smtClean="0"/>
              <a:t>proszku (</a:t>
            </a:r>
            <a:r>
              <a:rPr lang="pl-PL" b="1" dirty="0"/>
              <a:t>20</a:t>
            </a:r>
            <a:r>
              <a:rPr lang="pl-PL" b="1" dirty="0" smtClean="0"/>
              <a:t>%), słodzone cukrem trzcinowym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323528" y="3861048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 smtClean="0"/>
              <a:t>Jogurt </a:t>
            </a:r>
            <a:r>
              <a:rPr lang="pl-PL" sz="2200" b="1" dirty="0"/>
              <a:t>wzbogacony </a:t>
            </a:r>
            <a:r>
              <a:rPr lang="pl-PL" sz="2200" b="1" dirty="0" err="1"/>
              <a:t>probiotycznymi</a:t>
            </a:r>
            <a:r>
              <a:rPr lang="pl-PL" sz="2200" b="1" dirty="0"/>
              <a:t> bakteriami </a:t>
            </a:r>
            <a:r>
              <a:rPr lang="pl-PL" sz="2200" b="1" dirty="0" smtClean="0"/>
              <a:t>odbudowuje </a:t>
            </a:r>
            <a:r>
              <a:rPr lang="pl-PL" sz="2200" b="1" dirty="0"/>
              <a:t>naturalną mikroflorę po kuracji antybiotykowej, stresach, niewłaściwej diecie. Ma to korzystny wpływ na stan naszego zdrowia, bo właśnie jelito w dużej mierze odpowiada za odporność organizmu. Bakterie zawarte w zwykłym jogurcie nie są w stanie przetrwać w przewodzie pokarmowym człowieka, gdyż giną pod wpływem kwaśnego środowiska soku żołądkowego. 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88640"/>
            <a:ext cx="7164288" cy="2592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	Syrop z agawy - agawa zawiera spore ilości inuliny –naturalnego </a:t>
            </a:r>
            <a:r>
              <a:rPr lang="pl-PL" sz="2000" dirty="0" err="1" smtClean="0"/>
              <a:t>probiotyku</a:t>
            </a:r>
            <a:r>
              <a:rPr lang="pl-PL" sz="2000" dirty="0" smtClean="0"/>
              <a:t>, który powoduje wzrost korzystnej flory przewodu pokarmowego, obniża poziom cholesterolu oraz lipidów w surowicy krwi oraz usprawnia pracę przewodu pokarmowego – zapobiega zaparciom i redukuje toksyczne metabolity. Syrop z agawy jest również źródłem błonnika, który w naturalny sposób przyspiesza przemianę materii. </a:t>
            </a:r>
            <a:endParaRPr lang="pl-PL" sz="2000" dirty="0"/>
          </a:p>
        </p:txBody>
      </p:sp>
      <p:pic>
        <p:nvPicPr>
          <p:cNvPr id="4" name="Picture 4" descr="http://www.aleeko.pl/images/products/753/mid_886a5f1217ea8ed92fac3e02a6b65ab1.jpg"/>
          <p:cNvPicPr>
            <a:picLocks noChangeAspect="1" noChangeArrowheads="1"/>
          </p:cNvPicPr>
          <p:nvPr/>
        </p:nvPicPr>
        <p:blipFill>
          <a:blip r:embed="rId2" cstate="print"/>
          <a:srcRect l="22870" r="25277" b="1204"/>
          <a:stretch>
            <a:fillRect/>
          </a:stretch>
        </p:blipFill>
        <p:spPr bwMode="auto">
          <a:xfrm>
            <a:off x="7524328" y="3933056"/>
            <a:ext cx="1381434" cy="2632227"/>
          </a:xfrm>
          <a:prstGeom prst="rect">
            <a:avLst/>
          </a:prstGeom>
          <a:noFill/>
        </p:spPr>
      </p:pic>
      <p:pic>
        <p:nvPicPr>
          <p:cNvPr id="5" name="Picture 10" descr="http://www.aleeko.pl/images/products/1294/mid_851087381962d52cd800afb4b25b7827.jpg"/>
          <p:cNvPicPr>
            <a:picLocks noChangeAspect="1" noChangeArrowheads="1"/>
          </p:cNvPicPr>
          <p:nvPr/>
        </p:nvPicPr>
        <p:blipFill>
          <a:blip r:embed="rId3" cstate="print"/>
          <a:srcRect l="39721" t="9629" r="9629" b="2407"/>
          <a:stretch>
            <a:fillRect/>
          </a:stretch>
        </p:blipFill>
        <p:spPr bwMode="auto">
          <a:xfrm>
            <a:off x="179512" y="188640"/>
            <a:ext cx="1368182" cy="2376264"/>
          </a:xfrm>
          <a:prstGeom prst="rect">
            <a:avLst/>
          </a:prstGeom>
          <a:noFill/>
        </p:spPr>
      </p:pic>
      <p:pic>
        <p:nvPicPr>
          <p:cNvPr id="6" name="Picture 6" descr="http://www.aleeko.pl/images/products/1248/mid_a3bddfff31d09070e13d2cfebf2d6dc6.jpg"/>
          <p:cNvPicPr>
            <a:picLocks noChangeAspect="1" noChangeArrowheads="1"/>
          </p:cNvPicPr>
          <p:nvPr/>
        </p:nvPicPr>
        <p:blipFill>
          <a:blip r:embed="rId4" cstate="print"/>
          <a:srcRect l="18055" t="15648" r="10833" b="20462"/>
          <a:stretch>
            <a:fillRect/>
          </a:stretch>
        </p:blipFill>
        <p:spPr bwMode="auto">
          <a:xfrm>
            <a:off x="179512" y="3789040"/>
            <a:ext cx="3168716" cy="284689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563888" y="479715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Wzmacnia odporność, rozgrzewa, pomaga w leczeniu przeziębień.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0882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5.Należy ograniczać spożycie tłuszczu zwłaszcza zwierzęcego (zamieniając go na tłuszcze roślinne), oraz tłustych potraw i mięs, które należy zamieniać na drób, ryby, chude gatunki mięsa zwierząt rzeźnych i chude wędliny.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242088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M</a:t>
            </a:r>
            <a:r>
              <a:rPr lang="pl-PL" sz="2000" dirty="0" smtClean="0"/>
              <a:t>ięso </a:t>
            </a:r>
            <a:r>
              <a:rPr lang="pl-PL" sz="2000" dirty="0" smtClean="0"/>
              <a:t>wieprzowe, wołowe oraz baranina (tzw. czerwone) powinny być zastępowane drobiem spożywanym bez skóry oraz  rybami (zwłaszcza morskimi), zaleca się też spożywanie chudych wędlin, z przewagą drobiowych. </a:t>
            </a:r>
          </a:p>
        </p:txBody>
      </p:sp>
      <p:pic>
        <p:nvPicPr>
          <p:cNvPr id="43010" name="Picture 2" descr="http://www.lukosz.pl/userfiles/image/mieso/Udziec%20bez%20sk%C3%B3ry%20bez%20ko%C5%9Bci%20z%20indy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600400" cy="2390891"/>
          </a:xfrm>
          <a:prstGeom prst="rect">
            <a:avLst/>
          </a:prstGeom>
          <a:noFill/>
        </p:spPr>
      </p:pic>
      <p:pic>
        <p:nvPicPr>
          <p:cNvPr id="43012" name="Picture 4" descr="https://img.e-piotripawel.pl/photos/h3a/2915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2546648" cy="127332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51520" y="3995678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U dzieci i młodzieży nie powinno stosować się diety wegetariańskiej, ponieważ dieta ta zawiera niedostateczną ilość białka, żelaza oraz witamin B12 i D, które w produktach roślinnych w ogóle nie występują. Prowadzi to zbyt małej wysokości ciała, niedokrwistości i zahamowania rozwoju.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7344816" cy="1988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Oliwa z oliwek - źródło wielu składników mineralnych, witamin i </a:t>
            </a:r>
            <a:r>
              <a:rPr lang="pl-PL" dirty="0" err="1" smtClean="0"/>
              <a:t>jednonienasyconych</a:t>
            </a:r>
            <a:r>
              <a:rPr lang="pl-PL" dirty="0" smtClean="0"/>
              <a:t> kwasów tłuszczowych, które obniżają poziom złego cholesterolu. Najzdrowsza – extra </a:t>
            </a:r>
            <a:r>
              <a:rPr lang="pl-PL" dirty="0" err="1" smtClean="0"/>
              <a:t>vergine</a:t>
            </a:r>
            <a:r>
              <a:rPr lang="pl-PL" dirty="0" smtClean="0"/>
              <a:t>, z pierwszego tłoczenia.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41986" name="Picture 2" descr="http://www.aleeko.pl/images/products/1099/mid_f20a5bf35b476ab25deeb4d6679439c2.jpg"/>
          <p:cNvPicPr>
            <a:picLocks noChangeAspect="1" noChangeArrowheads="1"/>
          </p:cNvPicPr>
          <p:nvPr/>
        </p:nvPicPr>
        <p:blipFill>
          <a:blip r:embed="rId2" cstate="print"/>
          <a:srcRect l="20462" r="14444"/>
          <a:stretch>
            <a:fillRect/>
          </a:stretch>
        </p:blipFill>
        <p:spPr bwMode="auto">
          <a:xfrm>
            <a:off x="7395238" y="836712"/>
            <a:ext cx="1571811" cy="2414786"/>
          </a:xfrm>
          <a:prstGeom prst="rect">
            <a:avLst/>
          </a:prstGeom>
          <a:noFill/>
        </p:spPr>
      </p:pic>
      <p:pic>
        <p:nvPicPr>
          <p:cNvPr id="41988" name="Picture 4" descr="Olej kokosowy Extra Virgin 200 ml Bio Planete"/>
          <p:cNvPicPr>
            <a:picLocks noChangeAspect="1" noChangeArrowheads="1"/>
          </p:cNvPicPr>
          <p:nvPr/>
        </p:nvPicPr>
        <p:blipFill>
          <a:blip r:embed="rId3" cstate="print"/>
          <a:srcRect l="20290" t="663" r="20290" b="10609"/>
          <a:stretch>
            <a:fillRect/>
          </a:stretch>
        </p:blipFill>
        <p:spPr bwMode="auto">
          <a:xfrm>
            <a:off x="6804248" y="3933056"/>
            <a:ext cx="2088232" cy="18709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516216" y="587727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Olej kokosowy – podnosi odporność</a:t>
            </a:r>
            <a:endParaRPr lang="pl-PL" sz="2000" dirty="0"/>
          </a:p>
        </p:txBody>
      </p:sp>
      <p:pic>
        <p:nvPicPr>
          <p:cNvPr id="41990" name="Picture 6" descr="Olej arganowy 100 ml Olvita"/>
          <p:cNvPicPr>
            <a:picLocks noChangeAspect="1" noChangeArrowheads="1"/>
          </p:cNvPicPr>
          <p:nvPr/>
        </p:nvPicPr>
        <p:blipFill>
          <a:blip r:embed="rId4" cstate="print"/>
          <a:srcRect l="44161" t="25860" r="44161" b="23871"/>
          <a:stretch>
            <a:fillRect/>
          </a:stretch>
        </p:blipFill>
        <p:spPr bwMode="auto">
          <a:xfrm>
            <a:off x="6195692" y="1772816"/>
            <a:ext cx="945188" cy="2441139"/>
          </a:xfrm>
          <a:prstGeom prst="rect">
            <a:avLst/>
          </a:prstGeom>
          <a:noFill/>
        </p:spPr>
      </p:pic>
      <p:pic>
        <p:nvPicPr>
          <p:cNvPr id="41992" name="Picture 8" descr="http://www.aleeko.pl/images/products/1399/mid_1bf4fef992aa8e9e61c294a3dffbbd06.jpg"/>
          <p:cNvPicPr>
            <a:picLocks noChangeAspect="1" noChangeArrowheads="1"/>
          </p:cNvPicPr>
          <p:nvPr/>
        </p:nvPicPr>
        <p:blipFill>
          <a:blip r:embed="rId5" cstate="print"/>
          <a:srcRect l="28888" t="13240" r="32499" b="15648"/>
          <a:stretch>
            <a:fillRect/>
          </a:stretch>
        </p:blipFill>
        <p:spPr bwMode="auto">
          <a:xfrm>
            <a:off x="4512362" y="2132856"/>
            <a:ext cx="1329284" cy="2448272"/>
          </a:xfrm>
          <a:prstGeom prst="rect">
            <a:avLst/>
          </a:prstGeom>
          <a:noFill/>
        </p:spPr>
      </p:pic>
      <p:pic>
        <p:nvPicPr>
          <p:cNvPr id="41994" name="Picture 10" descr="http://www.aleeko.pl/images/products/1415/mid_3c06d01f20b43f375e3ba7c206af6ae6.jpg"/>
          <p:cNvPicPr>
            <a:picLocks noChangeAspect="1" noChangeArrowheads="1"/>
          </p:cNvPicPr>
          <p:nvPr/>
        </p:nvPicPr>
        <p:blipFill>
          <a:blip r:embed="rId6" cstate="print"/>
          <a:srcRect l="33703" t="4815" r="31295" b="3611"/>
          <a:stretch>
            <a:fillRect/>
          </a:stretch>
        </p:blipFill>
        <p:spPr bwMode="auto">
          <a:xfrm>
            <a:off x="5124691" y="4365104"/>
            <a:ext cx="854136" cy="2234777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67544" y="278092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800" dirty="0" smtClean="0"/>
              <a:t> do smażenia – olej słonecznikowy</a:t>
            </a:r>
          </a:p>
          <a:p>
            <a:endParaRPr lang="pl-PL" sz="2800" dirty="0" smtClean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 do smarowania pieczywa - masło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2312" t="22078" r="14658" b="14164"/>
          <a:stretch>
            <a:fillRect/>
          </a:stretch>
        </p:blipFill>
        <p:spPr bwMode="auto">
          <a:xfrm>
            <a:off x="251520" y="176268"/>
            <a:ext cx="5330357" cy="65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796136" y="1916832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Powikłania otyłości u dzieci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651304" cy="28803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6. Warunkiem prawidłowego żywienia jest spożywanie przez dzieci i młodzież regularnie 4-5 posiłków dziennie, z czego przynajmniej 1 posiłek powinien być spożywany w szkole. Należy wybierać produkty żywieniowo pożądane: kanapki, owoce świeże lub suszone, warzywa, sałatki lub surówki, produkty mleczne. </a:t>
            </a:r>
            <a:endParaRPr lang="pl-PL" dirty="0"/>
          </a:p>
        </p:txBody>
      </p:sp>
      <p:pic>
        <p:nvPicPr>
          <p:cNvPr id="54274" name="Picture 2" descr="http://www.aleeko.pl/images/products/55/mid_51b458b4e6ac5bfdcce31855ad2c0fec.jpg"/>
          <p:cNvPicPr>
            <a:picLocks noChangeAspect="1" noChangeArrowheads="1"/>
          </p:cNvPicPr>
          <p:nvPr/>
        </p:nvPicPr>
        <p:blipFill>
          <a:blip r:embed="rId2" cstate="print"/>
          <a:srcRect l="25277" t="6018" r="28888" b="7222"/>
          <a:stretch>
            <a:fillRect/>
          </a:stretch>
        </p:blipFill>
        <p:spPr bwMode="auto">
          <a:xfrm>
            <a:off x="3635896" y="3284984"/>
            <a:ext cx="1370762" cy="2594833"/>
          </a:xfrm>
          <a:prstGeom prst="rect">
            <a:avLst/>
          </a:prstGeom>
          <a:noFill/>
        </p:spPr>
      </p:pic>
      <p:pic>
        <p:nvPicPr>
          <p:cNvPr id="54276" name="Picture 4" descr="http://www.aleeko.pl/images/products/356/mid_e35bfbd1f3b709b83739b9004ce7b986.jpg"/>
          <p:cNvPicPr>
            <a:picLocks noChangeAspect="1" noChangeArrowheads="1"/>
          </p:cNvPicPr>
          <p:nvPr/>
        </p:nvPicPr>
        <p:blipFill>
          <a:blip r:embed="rId3" cstate="print"/>
          <a:srcRect l="27684" t="21666" r="30092" b="13240"/>
          <a:stretch>
            <a:fillRect/>
          </a:stretch>
        </p:blipFill>
        <p:spPr bwMode="auto">
          <a:xfrm>
            <a:off x="2195736" y="4221088"/>
            <a:ext cx="1262799" cy="1946818"/>
          </a:xfrm>
          <a:prstGeom prst="rect">
            <a:avLst/>
          </a:prstGeom>
          <a:noFill/>
        </p:spPr>
      </p:pic>
      <p:pic>
        <p:nvPicPr>
          <p:cNvPr id="54278" name="Picture 6" descr="http://www.aleeko.pl/images/products/66/mid_e6393381059744bce908e55b4f5cb5b0.jpg"/>
          <p:cNvPicPr>
            <a:picLocks noChangeAspect="1" noChangeArrowheads="1"/>
          </p:cNvPicPr>
          <p:nvPr/>
        </p:nvPicPr>
        <p:blipFill>
          <a:blip r:embed="rId4" cstate="print"/>
          <a:srcRect l="28888" t="9629" r="27684" b="7222"/>
          <a:stretch>
            <a:fillRect/>
          </a:stretch>
        </p:blipFill>
        <p:spPr bwMode="auto">
          <a:xfrm>
            <a:off x="6444208" y="4653136"/>
            <a:ext cx="1008112" cy="1930284"/>
          </a:xfrm>
          <a:prstGeom prst="rect">
            <a:avLst/>
          </a:prstGeom>
          <a:noFill/>
        </p:spPr>
      </p:pic>
      <p:pic>
        <p:nvPicPr>
          <p:cNvPr id="54280" name="Picture 8" descr="http://www.aleeko.pl/images/products/761/mid_873f804913e0e5de07a706e078399a22.jpg"/>
          <p:cNvPicPr>
            <a:picLocks noChangeAspect="1" noChangeArrowheads="1"/>
          </p:cNvPicPr>
          <p:nvPr/>
        </p:nvPicPr>
        <p:blipFill>
          <a:blip r:embed="rId5" cstate="print"/>
          <a:srcRect l="25277" r="25277" b="2407"/>
          <a:stretch>
            <a:fillRect/>
          </a:stretch>
        </p:blipFill>
        <p:spPr bwMode="auto">
          <a:xfrm>
            <a:off x="467544" y="3501008"/>
            <a:ext cx="1478760" cy="2918860"/>
          </a:xfrm>
          <a:prstGeom prst="rect">
            <a:avLst/>
          </a:prstGeom>
          <a:noFill/>
        </p:spPr>
      </p:pic>
      <p:pic>
        <p:nvPicPr>
          <p:cNvPr id="54282" name="Picture 10" descr="http://www.aleeko.pl/images/products/1066/mid_c65026d1d54a1a5f6a6a5a71aa312c60.jpg"/>
          <p:cNvPicPr>
            <a:picLocks noChangeAspect="1" noChangeArrowheads="1"/>
          </p:cNvPicPr>
          <p:nvPr/>
        </p:nvPicPr>
        <p:blipFill>
          <a:blip r:embed="rId6" cstate="print"/>
          <a:srcRect l="6018" t="9629" r="7222" b="2407"/>
          <a:stretch>
            <a:fillRect/>
          </a:stretch>
        </p:blipFill>
        <p:spPr bwMode="auto">
          <a:xfrm>
            <a:off x="5220072" y="3284984"/>
            <a:ext cx="1944329" cy="1971319"/>
          </a:xfrm>
          <a:prstGeom prst="rect">
            <a:avLst/>
          </a:prstGeom>
          <a:noFill/>
        </p:spPr>
      </p:pic>
      <p:pic>
        <p:nvPicPr>
          <p:cNvPr id="54284" name="Picture 12" descr="http://www.aleeko.pl/images/products/46/mid_bfaefb6c441f16541e4e6675f2d735c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284984"/>
            <a:ext cx="1584176" cy="1584176"/>
          </a:xfrm>
          <a:prstGeom prst="rect">
            <a:avLst/>
          </a:prstGeom>
          <a:noFill/>
        </p:spPr>
      </p:pic>
      <p:pic>
        <p:nvPicPr>
          <p:cNvPr id="54286" name="Picture 14" descr="http://www.aleeko.pl/images/products/35/mid_085ac30c624e8cd17a8ece189b9498e1.jpg"/>
          <p:cNvPicPr>
            <a:picLocks noChangeAspect="1" noChangeArrowheads="1"/>
          </p:cNvPicPr>
          <p:nvPr/>
        </p:nvPicPr>
        <p:blipFill>
          <a:blip r:embed="rId8" cstate="print"/>
          <a:srcRect l="37314" t="21666" r="36110" b="25277"/>
          <a:stretch>
            <a:fillRect/>
          </a:stretch>
        </p:blipFill>
        <p:spPr bwMode="auto">
          <a:xfrm>
            <a:off x="8028384" y="4941168"/>
            <a:ext cx="794773" cy="158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7239000" cy="17475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7. Codzienna aktywność fizyczna u dzieci i młodzieży jest warunkiem prawidłowej pracy serca i mózgu, budowy zdrowych i mocnych mięśni oraz kości. </a:t>
            </a:r>
            <a:endParaRPr lang="pl-PL" dirty="0"/>
          </a:p>
        </p:txBody>
      </p:sp>
      <p:pic>
        <p:nvPicPr>
          <p:cNvPr id="57346" name="Picture 2" descr="http://bi.gazeta.pl/im/5/11693/z11693205Q,Dziecko-i-jego-r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59055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48072"/>
          </a:xfrm>
        </p:spPr>
        <p:txBody>
          <a:bodyPr/>
          <a:lstStyle/>
          <a:p>
            <a:r>
              <a:rPr lang="pl-PL" dirty="0" smtClean="0"/>
              <a:t>Suplementy diety</a:t>
            </a:r>
          </a:p>
          <a:p>
            <a:endParaRPr lang="pl-PL" dirty="0"/>
          </a:p>
        </p:txBody>
      </p:sp>
      <p:pic>
        <p:nvPicPr>
          <p:cNvPr id="55298" name="Picture 2" descr="fin Aleracaps Alergeny bez szans 24 kapsułki"/>
          <p:cNvPicPr>
            <a:picLocks noChangeAspect="1" noChangeArrowheads="1"/>
          </p:cNvPicPr>
          <p:nvPr/>
        </p:nvPicPr>
        <p:blipFill>
          <a:blip r:embed="rId2" cstate="print"/>
          <a:srcRect l="38989" t="37795" r="40182" b="39121"/>
          <a:stretch>
            <a:fillRect/>
          </a:stretch>
        </p:blipFill>
        <p:spPr bwMode="auto">
          <a:xfrm>
            <a:off x="6804248" y="188640"/>
            <a:ext cx="1884816" cy="125321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821488" y="1484784"/>
            <a:ext cx="232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fin </a:t>
            </a:r>
            <a:r>
              <a:rPr lang="pl-PL" dirty="0" err="1"/>
              <a:t>Aleracaps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Alergeny </a:t>
            </a:r>
            <a:r>
              <a:rPr lang="pl-PL" dirty="0"/>
              <a:t>bez </a:t>
            </a:r>
            <a:r>
              <a:rPr lang="pl-PL" dirty="0" smtClean="0"/>
              <a:t>szans</a:t>
            </a:r>
            <a:endParaRPr lang="pl-PL" dirty="0"/>
          </a:p>
        </p:txBody>
      </p:sp>
      <p:sp>
        <p:nvSpPr>
          <p:cNvPr id="55300" name="AutoShape 4" descr="http://www.aleeko.pl/images/products/1528/mid_fbf65c3477d2e065db0cab059ea8e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2" name="AutoShape 6" descr="http://www.aleeko.pl/images/products/1528/mid_fbf65c3477d2e065db0cab059ea8e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4" name="AutoShape 8" descr="http://www.aleeko.pl/images/products/1528/mid_fbf65c3477d2e065db0cab059ea8e4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5306" name="Picture 10" descr="Swanson acai ekstrat 500 mg 60 kapsułek"/>
          <p:cNvPicPr>
            <a:picLocks noChangeAspect="1" noChangeArrowheads="1"/>
          </p:cNvPicPr>
          <p:nvPr/>
        </p:nvPicPr>
        <p:blipFill>
          <a:blip r:embed="rId3" cstate="print"/>
          <a:srcRect l="20043" r="28633" b="8590"/>
          <a:stretch>
            <a:fillRect/>
          </a:stretch>
        </p:blipFill>
        <p:spPr bwMode="auto">
          <a:xfrm>
            <a:off x="2267744" y="836712"/>
            <a:ext cx="1253328" cy="223224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763688" y="3068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Acai</a:t>
            </a:r>
            <a:r>
              <a:rPr lang="pl-PL" dirty="0" smtClean="0"/>
              <a:t> - wspiera energię i witalność</a:t>
            </a:r>
            <a:endParaRPr lang="pl-PL" dirty="0"/>
          </a:p>
        </p:txBody>
      </p:sp>
      <p:pic>
        <p:nvPicPr>
          <p:cNvPr id="55308" name="Picture 12" descr="http://www.aleeko.pl/images/products/1488/mid_cc7fab79c6d1469f7c047dee31424415.jpg"/>
          <p:cNvPicPr>
            <a:picLocks noChangeAspect="1" noChangeArrowheads="1"/>
          </p:cNvPicPr>
          <p:nvPr/>
        </p:nvPicPr>
        <p:blipFill>
          <a:blip r:embed="rId4" cstate="print"/>
          <a:srcRect l="31295" t="2407" r="31295" b="8426"/>
          <a:stretch>
            <a:fillRect/>
          </a:stretch>
        </p:blipFill>
        <p:spPr bwMode="auto">
          <a:xfrm>
            <a:off x="7524328" y="2420888"/>
            <a:ext cx="1118786" cy="266684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911752" y="51571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Orzech włoski - dla prawidłowej pracy układu trawiennego</a:t>
            </a:r>
            <a:endParaRPr lang="pl-PL" dirty="0"/>
          </a:p>
        </p:txBody>
      </p:sp>
      <p:pic>
        <p:nvPicPr>
          <p:cNvPr id="55310" name="Picture 14" descr="http://www.aleeko.pl/images/products/1661/mid_b3c5172e010733410db5beb2cbba12df.jpg"/>
          <p:cNvPicPr>
            <a:picLocks noChangeAspect="1" noChangeArrowheads="1"/>
          </p:cNvPicPr>
          <p:nvPr/>
        </p:nvPicPr>
        <p:blipFill>
          <a:blip r:embed="rId5" cstate="print"/>
          <a:srcRect l="24073" t="1204" r="25277" b="1204"/>
          <a:stretch>
            <a:fillRect/>
          </a:stretch>
        </p:blipFill>
        <p:spPr bwMode="auto">
          <a:xfrm>
            <a:off x="179512" y="836712"/>
            <a:ext cx="1514816" cy="291885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179512" y="378904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Dr Jacobs </a:t>
            </a:r>
            <a:r>
              <a:rPr lang="pl-PL" dirty="0" err="1" smtClean="0"/>
              <a:t>granaCor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 smtClean="0"/>
              <a:t>- </a:t>
            </a:r>
            <a:r>
              <a:rPr lang="pl-PL" dirty="0"/>
              <a:t>dla wspomożenia </a:t>
            </a:r>
            <a:r>
              <a:rPr lang="pl-PL" dirty="0" smtClean="0"/>
              <a:t>pracy mózgu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dla naczyń </a:t>
            </a:r>
            <a:r>
              <a:rPr lang="pl-PL" dirty="0" smtClean="0"/>
              <a:t>krwionośnych</a:t>
            </a:r>
            <a:br>
              <a:rPr lang="pl-PL" dirty="0" smtClean="0"/>
            </a:br>
            <a:r>
              <a:rPr lang="pl-PL" dirty="0"/>
              <a:t>- </a:t>
            </a:r>
            <a:r>
              <a:rPr lang="pl-PL" dirty="0" smtClean="0"/>
              <a:t>Dla sprawnej </a:t>
            </a:r>
            <a:r>
              <a:rPr lang="pl-PL" dirty="0"/>
              <a:t>pracy </a:t>
            </a:r>
            <a:r>
              <a:rPr lang="pl-PL" dirty="0" smtClean="0"/>
              <a:t>serca oraz </a:t>
            </a:r>
            <a:r>
              <a:rPr lang="pl-PL" dirty="0"/>
              <a:t>dobrej wytrzymałości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dla ogólnego wzmocnienia organizmu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 kuracjach witalizujących </a:t>
            </a:r>
          </a:p>
        </p:txBody>
      </p:sp>
      <p:pic>
        <p:nvPicPr>
          <p:cNvPr id="55312" name="Picture 16" descr="http://www.aleeko.pl/images/products/1730/mid_874a9671f84d1b28841c21b2ef617592.jpg"/>
          <p:cNvPicPr>
            <a:picLocks noChangeAspect="1" noChangeArrowheads="1"/>
          </p:cNvPicPr>
          <p:nvPr/>
        </p:nvPicPr>
        <p:blipFill>
          <a:blip r:embed="rId6" cstate="print"/>
          <a:srcRect l="18055" t="21666" r="19259" b="10833"/>
          <a:stretch>
            <a:fillRect/>
          </a:stretch>
        </p:blipFill>
        <p:spPr bwMode="auto">
          <a:xfrm>
            <a:off x="4427984" y="620688"/>
            <a:ext cx="1874773" cy="2018765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3851920" y="2852936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- korzystnie wpływa na pracę jelit, pobudza </a:t>
            </a:r>
            <a:r>
              <a:rPr lang="pl-PL" dirty="0" smtClean="0"/>
              <a:t>perystaltykę</a:t>
            </a:r>
            <a:br>
              <a:rPr lang="pl-PL" dirty="0" smtClean="0"/>
            </a:br>
            <a:r>
              <a:rPr lang="pl-PL" dirty="0"/>
              <a:t>- przedłuża uczucie sytości po </a:t>
            </a:r>
            <a:r>
              <a:rPr lang="pl-PL" dirty="0" smtClean="0"/>
              <a:t>posiłkach</a:t>
            </a:r>
            <a:br>
              <a:rPr lang="pl-PL" dirty="0" smtClean="0"/>
            </a:br>
            <a:r>
              <a:rPr lang="pl-PL" dirty="0"/>
              <a:t>- pomaga utrzymać właściwy poziom cholesterolu,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zmniejsza szybkość wchłaniania cukrów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wiąże szkodliwe związki chemiczne zawarte w żywności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- wiąże nadmiar kwasu solnego w </a:t>
            </a:r>
            <a:r>
              <a:rPr lang="pl-PL" dirty="0" smtClean="0"/>
              <a:t>żołądku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4067944" y="18864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Błonnik </a:t>
            </a:r>
            <a:r>
              <a:rPr lang="pl-PL" dirty="0" smtClean="0"/>
              <a:t>90 </a:t>
            </a:r>
            <a:r>
              <a:rPr lang="pl-PL" dirty="0" err="1"/>
              <a:t>Ekoprodukt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8640"/>
            <a:ext cx="7239000" cy="523440"/>
          </a:xfrm>
        </p:spPr>
        <p:txBody>
          <a:bodyPr/>
          <a:lstStyle/>
          <a:p>
            <a:r>
              <a:rPr lang="pl-PL" dirty="0" err="1" smtClean="0"/>
              <a:t>ProBio</a:t>
            </a:r>
            <a:r>
              <a:rPr lang="pl-PL" dirty="0" smtClean="0"/>
              <a:t> Emy – pożyteczne mikroorganizmy</a:t>
            </a:r>
            <a:endParaRPr lang="pl-PL" dirty="0"/>
          </a:p>
        </p:txBody>
      </p:sp>
      <p:pic>
        <p:nvPicPr>
          <p:cNvPr id="58370" name="Picture 2" descr="http://www.aleeko.pl/images/products/1619/mid_719c30f727a723ff781e27d3cc3aa722.jpg"/>
          <p:cNvPicPr>
            <a:picLocks noChangeAspect="1" noChangeArrowheads="1"/>
          </p:cNvPicPr>
          <p:nvPr/>
        </p:nvPicPr>
        <p:blipFill>
          <a:blip r:embed="rId2" cstate="print"/>
          <a:srcRect l="31295" r="31295"/>
          <a:stretch>
            <a:fillRect/>
          </a:stretch>
        </p:blipFill>
        <p:spPr bwMode="auto">
          <a:xfrm>
            <a:off x="251520" y="1556792"/>
            <a:ext cx="1118794" cy="29908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948690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Esencja </a:t>
            </a:r>
            <a:r>
              <a:rPr lang="pl-PL" dirty="0" err="1"/>
              <a:t>ProBiotyczna</a:t>
            </a:r>
            <a:r>
              <a:rPr lang="pl-PL" dirty="0"/>
              <a:t> reguluje aktywność </a:t>
            </a:r>
            <a:r>
              <a:rPr lang="pl-PL" dirty="0" smtClean="0"/>
              <a:t>pożytecznej mikroflory: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/>
              <a:t>- przywraca prawidłowe funkcjonowanie przewodu </a:t>
            </a:r>
            <a:r>
              <a:rPr lang="pl-PL" sz="2000" dirty="0" smtClean="0"/>
              <a:t>	pokarmowego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- wspomaga terapię lekową: przewlekłych chorób i leczenie </a:t>
            </a:r>
            <a:r>
              <a:rPr lang="pl-PL" sz="2000" dirty="0" smtClean="0"/>
              <a:t>	stanów </a:t>
            </a:r>
            <a:r>
              <a:rPr lang="pl-PL" sz="2000" dirty="0"/>
              <a:t>pooperacyjnych w obrębie przewodu </a:t>
            </a:r>
            <a:r>
              <a:rPr lang="pl-PL" sz="2000" dirty="0" smtClean="0"/>
              <a:t>	pokarmowego </a:t>
            </a:r>
            <a:r>
              <a:rPr lang="pl-PL" sz="2000" dirty="0"/>
              <a:t>(choroba wrzodowa żołądka i </a:t>
            </a:r>
            <a:r>
              <a:rPr lang="pl-PL" sz="2000" dirty="0" smtClean="0"/>
              <a:t>	dwunastnicy</a:t>
            </a:r>
            <a:r>
              <a:rPr lang="pl-PL" sz="2000" dirty="0" smtClean="0"/>
              <a:t>), hemoroidów</a:t>
            </a:r>
            <a:br>
              <a:rPr lang="pl-PL" sz="2000" dirty="0" smtClean="0"/>
            </a:br>
            <a:r>
              <a:rPr lang="pl-PL" sz="2000" dirty="0"/>
              <a:t>- ogranicza nadkwaśność, zaparcia, biegunki bakteryjne i </a:t>
            </a:r>
            <a:r>
              <a:rPr lang="pl-PL" sz="2000" dirty="0" smtClean="0"/>
              <a:t>	wirusowe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- korzystnie wpływa motorykę </a:t>
            </a:r>
            <a:r>
              <a:rPr lang="pl-PL" sz="2000" dirty="0" smtClean="0"/>
              <a:t>jelit, </a:t>
            </a:r>
            <a:r>
              <a:rPr lang="pl-PL" sz="2000" dirty="0"/>
              <a:t>szczególnie u ludzi w </a:t>
            </a:r>
            <a:r>
              <a:rPr lang="pl-PL" sz="2000" dirty="0" smtClean="0"/>
              <a:t>	podeszłym </a:t>
            </a:r>
            <a:r>
              <a:rPr lang="pl-PL" sz="2000" dirty="0" smtClean="0"/>
              <a:t>wieku</a:t>
            </a:r>
            <a:br>
              <a:rPr lang="pl-PL" sz="2000" dirty="0" smtClean="0"/>
            </a:br>
            <a:r>
              <a:rPr lang="pl-PL" sz="2000" dirty="0"/>
              <a:t>- ogranicza objawy nietolerancji </a:t>
            </a:r>
            <a:r>
              <a:rPr lang="pl-PL" sz="2000" dirty="0" smtClean="0"/>
              <a:t>laktozy</a:t>
            </a:r>
            <a:br>
              <a:rPr lang="pl-PL" sz="2000" dirty="0" smtClean="0"/>
            </a:br>
            <a:r>
              <a:rPr lang="pl-PL" sz="2000" dirty="0"/>
              <a:t>- wspomaga obniżenie złego cholesterolu we </a:t>
            </a:r>
            <a:r>
              <a:rPr lang="pl-PL" sz="2000" dirty="0" smtClean="0"/>
              <a:t>krwi</a:t>
            </a:r>
            <a:br>
              <a:rPr lang="pl-PL" sz="2000" dirty="0" smtClean="0"/>
            </a:br>
            <a:r>
              <a:rPr lang="pl-PL" sz="2000" dirty="0"/>
              <a:t>- wspomaga kuracje i zapobiega nawrotom infekcji </a:t>
            </a:r>
            <a:r>
              <a:rPr lang="pl-PL" sz="2000" dirty="0" smtClean="0"/>
              <a:t>	spowodowanych </a:t>
            </a:r>
            <a:r>
              <a:rPr lang="pl-PL" sz="2000" dirty="0"/>
              <a:t>patogennymi: grzybami, bakteriami, </a:t>
            </a:r>
            <a:r>
              <a:rPr lang="pl-PL" sz="2000" dirty="0" smtClean="0"/>
              <a:t>	drożdżakami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- wspomaga mechanizmy obronne </a:t>
            </a:r>
            <a:r>
              <a:rPr lang="pl-PL" sz="2000" dirty="0" smtClean="0"/>
              <a:t>organizmu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698336"/>
          </a:xfrm>
        </p:spPr>
        <p:txBody>
          <a:bodyPr/>
          <a:lstStyle/>
          <a:p>
            <a:r>
              <a:rPr lang="pl-PL" dirty="0" smtClean="0"/>
              <a:t>Kosmetyki i środki czystości</a:t>
            </a:r>
            <a:endParaRPr lang="pl-PL" dirty="0"/>
          </a:p>
        </p:txBody>
      </p:sp>
      <p:pic>
        <p:nvPicPr>
          <p:cNvPr id="1026" name="Picture 2" descr="http://www.aleeko.pl/images/products/622/mid_fecd0ae156220be07ae09db08358b253.jpg"/>
          <p:cNvPicPr>
            <a:picLocks noChangeAspect="1" noChangeArrowheads="1"/>
          </p:cNvPicPr>
          <p:nvPr/>
        </p:nvPicPr>
        <p:blipFill>
          <a:blip r:embed="rId2" cstate="print"/>
          <a:srcRect l="31295" r="28888"/>
          <a:stretch>
            <a:fillRect/>
          </a:stretch>
        </p:blipFill>
        <p:spPr bwMode="auto">
          <a:xfrm>
            <a:off x="395536" y="1124744"/>
            <a:ext cx="1190778" cy="29908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4293096"/>
            <a:ext cx="190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Bentley </a:t>
            </a:r>
            <a:r>
              <a:rPr lang="pl-PL" dirty="0" err="1" smtClean="0"/>
              <a:t>Organic</a:t>
            </a:r>
            <a:r>
              <a:rPr lang="pl-PL" dirty="0" smtClean="0"/>
              <a:t> </a:t>
            </a:r>
            <a:r>
              <a:rPr lang="pl-PL" dirty="0" err="1" smtClean="0"/>
              <a:t>Toy</a:t>
            </a:r>
            <a:r>
              <a:rPr lang="pl-PL" dirty="0" smtClean="0"/>
              <a:t> </a:t>
            </a:r>
            <a:r>
              <a:rPr lang="pl-PL" dirty="0" err="1" smtClean="0"/>
              <a:t>Sanitizer</a:t>
            </a:r>
            <a:r>
              <a:rPr lang="pl-PL" dirty="0" smtClean="0"/>
              <a:t> spray do mycia </a:t>
            </a:r>
            <a:r>
              <a:rPr lang="pl-PL" dirty="0" smtClean="0"/>
              <a:t>zabawek</a:t>
            </a:r>
            <a:endParaRPr lang="pl-PL" dirty="0"/>
          </a:p>
        </p:txBody>
      </p:sp>
      <p:pic>
        <p:nvPicPr>
          <p:cNvPr id="1028" name="Picture 4" descr="http://www.aleeko.pl/images/products/1749/mid_1a087bf633eac5374381dd6970c526fe.jpg"/>
          <p:cNvPicPr>
            <a:picLocks noChangeAspect="1" noChangeArrowheads="1"/>
          </p:cNvPicPr>
          <p:nvPr/>
        </p:nvPicPr>
        <p:blipFill>
          <a:blip r:embed="rId3" cstate="print"/>
          <a:srcRect l="16851" r="18055"/>
          <a:stretch>
            <a:fillRect/>
          </a:stretch>
        </p:blipFill>
        <p:spPr bwMode="auto">
          <a:xfrm>
            <a:off x="2051720" y="2852936"/>
            <a:ext cx="1548161" cy="237839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979712" y="220486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Mydło </a:t>
            </a:r>
            <a:r>
              <a:rPr lang="pl-PL" dirty="0" smtClean="0"/>
              <a:t>kostka (</a:t>
            </a:r>
            <a:r>
              <a:rPr lang="pl-PL" dirty="0" smtClean="0"/>
              <a:t>orzechy</a:t>
            </a:r>
            <a:r>
              <a:rPr lang="pl-PL" dirty="0" smtClean="0"/>
              <a:t>)</a:t>
            </a:r>
            <a:r>
              <a:rPr lang="pl-PL" dirty="0" smtClean="0"/>
              <a:t> </a:t>
            </a:r>
            <a:r>
              <a:rPr lang="pl-PL" dirty="0" smtClean="0"/>
              <a:t>Klar</a:t>
            </a:r>
            <a:endParaRPr lang="pl-PL" dirty="0"/>
          </a:p>
        </p:txBody>
      </p:sp>
      <p:pic>
        <p:nvPicPr>
          <p:cNvPr id="1030" name="Picture 6" descr="http://www.aleeko.pl/images/products/1323/mid_b62f0a6a106dd89d468b2de17dda7813.jpg"/>
          <p:cNvPicPr>
            <a:picLocks noChangeAspect="1" noChangeArrowheads="1"/>
          </p:cNvPicPr>
          <p:nvPr/>
        </p:nvPicPr>
        <p:blipFill>
          <a:blip r:embed="rId4" cstate="print"/>
          <a:srcRect l="6018" t="20462" r="7222" b="15648"/>
          <a:stretch>
            <a:fillRect/>
          </a:stretch>
        </p:blipFill>
        <p:spPr bwMode="auto">
          <a:xfrm>
            <a:off x="4499992" y="4221088"/>
            <a:ext cx="2594814" cy="1910792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716016" y="6165304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Lavera</a:t>
            </a:r>
            <a:r>
              <a:rPr lang="pl-PL" dirty="0" smtClean="0"/>
              <a:t> puder sypki </a:t>
            </a:r>
            <a:endParaRPr lang="pl-PL" dirty="0"/>
          </a:p>
        </p:txBody>
      </p:sp>
      <p:pic>
        <p:nvPicPr>
          <p:cNvPr id="1032" name="Picture 8" descr="http://www.aleeko.pl/images/products/554/mid_86b62a9f9640d1ac7a4acdbba6d9b620.jpg"/>
          <p:cNvPicPr>
            <a:picLocks noChangeAspect="1" noChangeArrowheads="1"/>
          </p:cNvPicPr>
          <p:nvPr/>
        </p:nvPicPr>
        <p:blipFill>
          <a:blip r:embed="rId5" cstate="print"/>
          <a:srcRect l="27684" t="2407" r="27684" b="7222"/>
          <a:stretch>
            <a:fillRect/>
          </a:stretch>
        </p:blipFill>
        <p:spPr bwMode="auto">
          <a:xfrm>
            <a:off x="7380312" y="980728"/>
            <a:ext cx="1334801" cy="2702843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4499992" y="314096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Lavera</a:t>
            </a:r>
            <a:r>
              <a:rPr lang="pl-PL" dirty="0" smtClean="0"/>
              <a:t> </a:t>
            </a:r>
            <a:r>
              <a:rPr lang="pl-PL" dirty="0" err="1" smtClean="0"/>
              <a:t>Basis</a:t>
            </a:r>
            <a:r>
              <a:rPr lang="pl-PL" dirty="0" smtClean="0"/>
              <a:t> </a:t>
            </a:r>
            <a:r>
              <a:rPr lang="pl-PL" dirty="0" err="1" smtClean="0"/>
              <a:t>Sensitiv</a:t>
            </a:r>
            <a:r>
              <a:rPr lang="pl-PL" dirty="0" smtClean="0"/>
              <a:t> krem nawilżający z </a:t>
            </a:r>
            <a:r>
              <a:rPr lang="pl-PL" dirty="0" err="1" smtClean="0"/>
              <a:t>bio-jojobą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smtClean="0"/>
              <a:t>i </a:t>
            </a:r>
            <a:r>
              <a:rPr lang="pl-PL" dirty="0" err="1" smtClean="0"/>
              <a:t>bio-aloesem</a:t>
            </a:r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Pamiętaj!!!</a:t>
            </a:r>
            <a:br>
              <a:rPr lang="pl-PL" dirty="0" smtClean="0"/>
            </a:br>
            <a:r>
              <a:rPr lang="pl-PL" dirty="0" smtClean="0"/>
              <a:t>Dzieci przejmują twoje nawyki żywieniowe. Naucz je zdrowo się odżywiać i żyć.</a:t>
            </a:r>
            <a:endParaRPr lang="pl-PL" dirty="0"/>
          </a:p>
        </p:txBody>
      </p:sp>
      <p:pic>
        <p:nvPicPr>
          <p:cNvPr id="3074" name="Picture 2" descr="http://www.rodzinny-krakow.pl/Libraries/Zielono_Mi/Pixmac000027118453_matka_i_dzieci_biegn%C4%85_1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239000" cy="588680"/>
          </a:xfrm>
        </p:spPr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60848"/>
            <a:ext cx="8352928" cy="39604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1800" dirty="0" err="1" smtClean="0"/>
              <a:t>Ferenholc</a:t>
            </a:r>
            <a:r>
              <a:rPr lang="pl-PL" sz="1800" dirty="0" smtClean="0"/>
              <a:t> I. 2013. Nasze dzieci jedzą śmieci (</a:t>
            </a:r>
            <a:r>
              <a:rPr lang="pl-PL" sz="1800" dirty="0" err="1" smtClean="0"/>
              <a:t>medonet.pl</a:t>
            </a:r>
            <a:r>
              <a:rPr lang="pl-PL" sz="1800" dirty="0" smtClean="0"/>
              <a:t>, 30.10.2014).</a:t>
            </a:r>
          </a:p>
          <a:p>
            <a:pPr algn="just">
              <a:buNone/>
            </a:pPr>
            <a:r>
              <a:rPr lang="pl-PL" sz="1800" dirty="0" smtClean="0"/>
              <a:t>Jarosz M. (red.) 2008. </a:t>
            </a:r>
            <a:r>
              <a:rPr lang="pl-PL" sz="1800" b="1" dirty="0" smtClean="0"/>
              <a:t>Zasady </a:t>
            </a:r>
            <a:r>
              <a:rPr lang="pl-PL" sz="1800" b="1" dirty="0" smtClean="0"/>
              <a:t>prawidłowego  żywienia dzieci i młodzieży oraz  wskazówki dotyczące zdrowego stylu życia. </a:t>
            </a:r>
            <a:r>
              <a:rPr lang="pl-PL" sz="1800" dirty="0" smtClean="0"/>
              <a:t>Narodowy program zapobiegania nadwadze i otyłości oraz przewlekłym chorobom niezakaźnym poprzez poprawę zdrowia i aktywności fizycznej</a:t>
            </a:r>
            <a:r>
              <a:rPr lang="pl-PL" sz="1800" dirty="0" smtClean="0"/>
              <a:t> </a:t>
            </a:r>
            <a:r>
              <a:rPr lang="pl-PL" sz="1800" dirty="0" smtClean="0"/>
              <a:t>2007-2011. Instytut Żywności i Żywienia, Warszawa.</a:t>
            </a:r>
          </a:p>
          <a:p>
            <a:pPr algn="just">
              <a:buNone/>
            </a:pPr>
            <a:r>
              <a:rPr lang="pl-PL" sz="1800" dirty="0" smtClean="0"/>
              <a:t>Rudnicka K. 2013. By jedzenie przynosiło zdrowie (</a:t>
            </a:r>
            <a:r>
              <a:rPr lang="pl-PL" sz="1800" dirty="0" err="1" smtClean="0"/>
              <a:t>sztukaodzywiania.pl</a:t>
            </a:r>
            <a:r>
              <a:rPr lang="pl-PL" sz="1800" dirty="0" smtClean="0"/>
              <a:t>, 30.10.2014). </a:t>
            </a:r>
          </a:p>
          <a:p>
            <a:pPr algn="just">
              <a:buNone/>
            </a:pPr>
            <a:r>
              <a:rPr lang="pl-PL" sz="1800" dirty="0" smtClean="0"/>
              <a:t>Siess A. 2014. 10 sposobów na zdrowe odżywianie (</a:t>
            </a:r>
            <a:r>
              <a:rPr lang="pl-PL" sz="1800" dirty="0" err="1" smtClean="0"/>
              <a:t>onet.zdrowie.pl</a:t>
            </a:r>
            <a:r>
              <a:rPr lang="pl-PL" sz="1800" dirty="0" smtClean="0"/>
              <a:t>, 29.10.2014).</a:t>
            </a:r>
          </a:p>
          <a:p>
            <a:pPr algn="just">
              <a:buNone/>
            </a:pPr>
            <a:r>
              <a:rPr lang="pl-PL" sz="1800" dirty="0" err="1" smtClean="0"/>
              <a:t>a</a:t>
            </a:r>
            <a:r>
              <a:rPr lang="pl-PL" sz="1800" dirty="0" err="1" smtClean="0"/>
              <a:t>leeko.pl</a:t>
            </a:r>
            <a:endParaRPr lang="pl-PL" sz="1800" dirty="0" smtClean="0"/>
          </a:p>
          <a:p>
            <a:pPr algn="just">
              <a:buNone/>
            </a:pPr>
            <a:r>
              <a:rPr lang="pl-PL" sz="1800" dirty="0" err="1" smtClean="0"/>
              <a:t>dobreodzywianie.pl</a:t>
            </a: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źródło obrazów: </a:t>
            </a:r>
            <a:r>
              <a:rPr lang="pl-PL" sz="1800" dirty="0" err="1" smtClean="0"/>
              <a:t>internet</a:t>
            </a:r>
            <a:endParaRPr lang="pl-PL" sz="1800" dirty="0" smtClean="0"/>
          </a:p>
          <a:p>
            <a:pPr algn="just">
              <a:buNone/>
            </a:pP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499176" cy="554320"/>
          </a:xfrm>
          <a:solidFill>
            <a:schemeClr val="tx1">
              <a:alpha val="68000"/>
            </a:schemeClr>
          </a:solidFill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Dlaczego warto jeść zdrowo?</a:t>
            </a:r>
            <a:endParaRPr lang="pl-PL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699904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Dla naszego własnego zdrowia i zdrowia naszych dzieci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Aby zapobiec wielu chorobom i zahamować ich rozwój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Dla lepszej pracy mózgu i lepszej koncentracji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Dla smukłej, zdrowej sylwetki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Dla lepszego samopoczucia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rgbClr val="002060"/>
                </a:solidFill>
              </a:rPr>
              <a:t>Bo zdrowie jest „trendy” </a:t>
            </a:r>
            <a:r>
              <a:rPr lang="pl-PL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  <a:sym typeface="Wingdings" pitchFamily="2" charset="2"/>
              </a:rPr>
              <a:t>Mamy na to wpływ-możemy wybrać zdrowie!!!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1746" name="AutoShape 2" descr="data:image/jpeg;base64,/9j/4AAQSkZJRgABAQAAAQABAAD/2wCEAAkGBxQTEhUUExQUFhUXFxwaGBgYGBwcGRwcHBwcGBkdHBweHCgiHBwlHBwcITEhJSkrLi4uHB8zODMsNygtLisBCgoKDg0OGxAQGywkICQ3LCwsNC8sLCwsLCw0LCwsLCwvNCwsLCwsLywsLCwsLywvLCwsLCwsLCwsLCwsLCwsLP/AABEIALcBFAMBIgACEQEDEQH/xAAcAAACAgMBAQAAAAAAAAAAAAAFBgMEAAIHAQj/xAA8EAABAgQEBAQEBAYCAgMBAAABAhEAAwQhBRIxQQYiUWETcYGRMqGx8AdSwdEUI0Ji4fEzcoKSFqKyJP/EABoBAAIDAQEAAAAAAAAAAAAAAAMEAQIFAAb/xAAyEQACAgEDAgMGBQUBAQAAAAABAgADEQQSITFBBVFhEyJxgZHwMqGxwdEUI0Lh8RVi/9oADAMBAAIRAxEAPwCnQ5ZypaJy8spCc0xRN2FmHUmwHrDjQcXpnTEU9MlSJYs4RmUEDTKm7P1Omp6RzOYszMqLB/S2zkbQ8YXxBIpUok00mZNUoOVhOXORYlyHLH0EKo3rj9ZYidKTOAS92Ae9zbqY5nxrVmxe91N31g7jfE4k04M5BQuaciZbhRc6uU7Aas+0c74n4kkTCMqy4soMQRu9wxHq/aL3oz4I6Rnw50S7LnE1lTQtAUL5g5Pr+/1jaWhlFgxOvdgwPsIhnpTIQlZPKEgZB8JJYi/W/wA4o13FCUugIyqH9aVOH/uSRceTQslJcEr0nobvEK9OQtgJPp+sYqaoYFJG7vt6R7JAzZjYsz77nz/3FPCawTZaZjau46EEgt2cRe/jUhSRbMrT0v8AbwDBziOFkIDjv+8d+EZ6ESFE2JPudrRphOGUUhKlGUmYoaqmMov2BsPQCFY1i0lCEDUu21y3yaI67EskzKHcqsNXL3gF2oKkKBMnUaSo2Fn6mPRw6jqEsqnlh+icpHqloTMf4TTJcylFSLkhV1J8iBceY94Zp9WmkpRnIMwgOHu5uz9BHN8S4rmlT5iB0glb2MeIsNBXYGPQdjAVeSmYEpBOc5Uszqewt3eDmEcFJUjPUTVIKcq15GKUyykq5lmwXY6ZgGA3EUKZcorXOWQEJAIT/ctxo9wDqB+YemUvFipMvICVq6hbDKcpYMLNlFwdCoBtYZcucATIGot05KIYwzKChpUpWxmLLKQJ9gBe6kNzPlLApOm2os1XFlKm6US/zCUEJIBBYOzMW1Tdh5XQp5qKpRXNLtck2F/1Nte2zRvLwVRJT01csH0YHq8DKj/IwNl9lhy7Ew1xFxvMnZUpGRCbABxm9HsksLDTqYMcF8ZHxQoypQ8MHPNTLTnyECx321GpaFqkwFKmuD6jbv1hjPCKVpSqSlcpadS2Ueuz93ijMoHEGGIHBjNhtRLWgeEpRdmBTZjmDvsHQReI6iqyqY2IhXqk1MkFKKqWS39U2w/typtrfN6EM76U86d4ClT5qXSeVAZgSbsoWNtAO73jHt0NZ95TNXSauzcFs5B7xnnYkG1gbUYn3gCuvtEtYZclI8YKXMUl8oVlCH02OYxFOgzPRU07ukaeD65HiGcogplHTdSmLAfWHzD+MaeakEFYUSRkykqca7evkDHFMPriuWZaElkqB5UuLvY7evY+caUeIkzpvMEkoygkkCwA2B1bQCNfTk6cbU+MyNZWh1RWw4A4+AxO6SOK6ZSspXkJLDPYHb4tB6mCU2o2EcJ4cEiWtf8AEZlTgopCA2UEWJcuD7R1CTXMlLWsPpFdf4i1SD1k6zw6ulhsJI9f2h+bPaBVdXEAxAvEw3+YD1teN4xtTqy6+6esXSrE8n1pfUxvgvEOSalCzyrIF9ibA/SANViCQIGUU0TZhJSSnR9Eju8doFtWwMgORLWhdpDTsqjGuaEXEvxFly7JAUQL6kO7HSBo/FFOa8sN6+77eV49tMmdMeIV0ySX5tfzKH6ws0HH9IsAleXsQYY6OulzU5pa0qHY/bR06SoQBYP6kn6x7GxjI6dOKSuFZ8wZmSgZTzKsLDlAIfU2ctDBQYfMpkpRLlBRVcqMxKXLXcq0Fhbo0VxUhck+EFgqLcq8qVXchLXuA2Z7XvF+UuWUOFSwXZlFQUFPmZjq25vZ4wl1LqfX4feIyEB4nO/xFxVa6gyl8pkNlCVA3WlKlHMNf6faESbPUSbvHRePZCZifHUhKFIPhqKdF33GjJB+IM/ezI6VSkTBlcuNTZjuAx023jWos9qm6DI2nEcMRkTf4GUmbLUEiwVqFKADEEbFrdRCGQSpgRrrdh3ttDLh1d401poV4T3QFlLte57eUWMUxiSSEUgmSwMxAVkYq1HOACQS+rMT3MG2BR7vSWa1rGy/WFcPqZdPJloSoKCuV9bkupTC++nkI2qMUkpmJKZgWDZ8ikKTpZQUTbuLQrLlLQM+cKmg5iUqSQjUZWBJKidSzBtTsLQtSlE3L3/3Cwrr2k9T5zROuuLrtGBxxO44ImW6Ji7uOW+l3J9vrFquwylTMTUvmXL5gHYP1bQkbekB6WSDhXjZsqpQzA7EMMwPmwv1AhPVjCiCCqMazTv7UuD5Y/eODbdYxJ6dob4uxgTyVD18+sJNSrlLxaqa2xD2MBFKXMJCQVEBy3SHaEPedqNSqLtHQSaXOWuUqWkElc1AAAuSAbe7exh7wbhFMuWFLsRcqICgo7hHMNCQHNnHd4AcBSWUqatsstwHuLggsHuSHSDoHJLtDxVYjNXZOVBZLETEIUVKIJSELU4DaOxYFupvfZztE8va+WMlmYciSCPDKiDYlC1E85syQw3LuptwzPXmLfmbwkaZ5qEp9EsnnVb4UudI8lIWkrM3JMWlSeRQBRKUpgCtYuSlLqygsALtv4iWqZNQFc8xYQFLU5LEKUopSW8NGgSWAfQWcCAGIOTUtOlwEpQSwWqbMlJASk6NL1KiL8x0a2wsTaVRK5k1UyYmWmyCQ2Y8qQws4cHYPoLRZqlJzrS6VCYoFan5UoQlOQWsX/Ua6RDPWfEkyghS1E+MpPKkBycgVtZ1EDUnLfUxT2akS2ZrLwmSFeGlMtwSZqso5U7JAuSpVkv1zAX0mr8DlsAhkqIDSrFJBdsw1uQefr5W1lTVZhKQc+QkrKQD40+5ULmwSSWctmfYAxriGImWwQUzJy1LSlSQClASVKFw+ZQVygjcKJciBWVjr9IRHKnIifitMJSgyVJAUHSrUEcxD76W7NBOor0TacFUpc1RVlSCsm92ZIS8b19OmqaSFPMQpZCtQ6QSUrVqxcsbtr1hTwrGZkpRyKUli7bgjXy7wWkAjJnsPDNUltQX/IGMODT1SgUql+Gx5VHRyeYKSXKi2jaQImSimb4hSUAl799ARZoZ5dTMqlyppClS08zLYhxowG0Wqnh1c5fiTVKSm2VCQkHQdQQLAWaCjTMWyBB36TSNabbDjPUA8Z+nfvAWIplhYWpb5gkgBwQAGuSDmfVx1htwjHpc5DA3SwL69jFDE8FpyqWuahYAABGZgoCwDC7vsltYWJ0hEuoV4JyAOGKnDdCTqX6fOBa3w43JtPbpL2W02VBFB46fxHydOHWBlVUDrCvU4wuW7qStI1Ul7Po4UAfW4+UDZ+NZh8UZKeGWKeYicDgxkp/50zIm5JAAdn8zsOpilxXPlyUZBUJXMe6JY5EjuX1079oVqLGClaje6SGB17RTxenXLKSsAZxmABsxj0+lpSmsKOsyriXYntN5tY+piuqoPeKuaPCqGYCXE1JBF4N4LxVOp1BSFGx0eFfxI2RNjpGJ2ik/FXkGdAzb3/YRkceE6Mjp2J2an4plpSErKgprgkAjbROuo3NrwJzS561LKls+UAJslISCPiIYlRuSdvePD6dC5qpjrUnNypRYZUs3Ne5OqtbNtFTH6ZMoJKCZcwhilSyVaXDpS5O4G2ojzg27toPvH8u8eCNtDN0EAcZKU3Lm8NyoAkFrlIbLZiL7bWgXh3Dwmjm8VSj8KZSUqv5Egn7vFqfIVOWHckJTbVhlFyCAc1/SKCK4ycwUFOUkWLXe/ppGxoyANp6xe4Z95RxIMTojKKkKXzIfMlYyqHa5fMbWA8zFfDaZUyYlASVEuyRqSzgO4yh9TsIr1VQVqzKJJOpOtv8AEXEYoUoyJCb6nfuIbwDnMFnEIVVP4cnw8jTU3ITZSQHz5jqovdh8I32GuEzlTmlqLlwxOpfr1aBCanmzkOxcX384aKPGDOKQABkAZTcznvr1gNgAQkx7RB3vVF78enx+U6OuVJnUBpRNTLRy+Ip7uCFZWAJuWe2kcwrsOTLUUpWGBbMFHLe1swBA8xDFicrxJiMrpmJSxV1TsCWZQ37P73JmCnN4SkgFhfK2rJ1clRKn5rW2tGebgCNxxmPPfp9IWTGWPfy9T3B9Jzerzp3tBXAJBVLUqX/ylVgcpcDoD5nbUDpDsjhOW7pykpIUnxCkpKQQ4KWIU4Jbu0b4TgWcmZLCZZVMBShCSkDL2HVnsGL7axVtfXtxMnW2Vu39skiBOGqsZVM7pdWm5e5GgvtZruCLRbn40MxCMoe/jZOYOCAxJJJYXUD5W1G8QVQlzpyASVTFOoh7lgEAHKLAa6l3c7xRpQFJOZyyNgAwSMzM4F2Z+5i+0N73nM/b3jLjWOJSv+RkVmIJZCncKK3IVbfRthpYD2lx2SnxSJa0TV2KgSpVwQoJJU4JtzMcoJYaMuSAgrJZSTkLaNZJAN26dPrEkogIfIk2DZiGPNdRB0bXXQ76x2AOJ2OY2UOJhgoHLJlyZOdKtwnxAAOuZYSB5DvEUnEpiQuqV/yzC0roFFKXYO+VABAf+3qYA0M6fVLEgBc1w4QlyBYMWJASkDyAfuYfV8KVJTKSESUhDFysZ3fQJAIa5Bve3SBu23AMnBlKkkLlSZhSVAqIlAE/AgsqYQWcLKeUqfUjpAbESFOlE1CJYQmWgAKCwBdSsqQWBXfy3g3X4DVS5AlpQQolRWUEKKioAEnMRckOSnToYVp+HzJIyLQUKNyVWSEp5lHMHBFnLxUOrHAMsIapVJQhKJXMucMyix+AEhg/5i4fVh3ghIwGnp1lNQPHWtRmGXLA8LPey1fGspc2sB0hXpZ3izsyStWUoEpMtICmSwz2ACRbNdwCe0FeF5qZa185WUgkBxlSVHLqxCjo7WvqdndJTt585r6GkhS8e5WMyuULlJluLFIYpI0cPeza3vvHuMYymWCfiS2vWzjeEzE6h1kp03Du17QN4gxVakJlgquQlnsAXdg+t722EaHSNmlTgz3G+IHmSg6kh8yy57EgXJFthEeNSWm5jYFCGBAccosdQ/WB09aVVIKhyS2JffmYfP6eca47xDOmTlJCgUvYZE3dmGjnYXeKnHeFThhKMqSuZMCJYOcuwTZX+PW0OvD/AADMykzEyys2BJWoADR0ggE+sEeGcKRIp1TyE+OsMWFgBsHPXy09It4bxGozUpzb3H1jIv1yrkL2l3rLgnHSKdf+EtQjMUT5Kj+UhSfR3VCHjWHz6eZkqEKSrZy4IFuUixEdXxjH1pnTAlRso69DcN6GKtViEurlGXPTmSd+h2IOx+7xP9VYhBYZH5xezw8lNymckCxHq43xnDzInKlkuBdJ6pOh+9xFRKo01YMMiY7KQcGbZox41Ij0CLZlJuFxka5IyOk4n04MJoqcWlsbaFRV75oWuIMKo1TeVLqIJJCyVX1SC9nZt2v1MEKmVNEzOGWgjQqyMd3/AMfLWNK40yxMIQysh3LORazvHjKrHb3twB/ON6zNfur0/eImLYdKlyzNkIVLmpLqSVEpKRrfazn0sBChIw0z0qKlIBbMCpTa9Oum/X1hso6p1qQslQa3UgG+vaEvGZy0TZksOlD8qTsk8yRe7gEDX3jf8Ob3iH5PX5TOrvaxcGb0FKuXUZEozrSq4QSoFv6nDjK7F9IYZvDtRVJzzl06WTm5gRNSCHSlQCQT0cuR1a0VOEVoly1rzylTJjJAc+IhIJzWZmVyl32HUsa4aMwTVTQ4QOUqL5ewf9onVayxNwTAx595D24bETqfCyicUFSVc2UcpZR21GnUEdY8oUGTNmSlG4I2IulwQxuGJb0joklCZdTNqRMzKWEIbZIAux7sA7PY3vF1eH0UxfizqVK5moUla0DcnMlKgC77e0B/9BT7r9CBz69fKOabVim1bPL7MqcP04XKRMmpRyuUZt2LPpoD9I8WlapyV5nUVbFyX6t8Kdrx7iFYmZMTJpkS5YQ5yJ3JYjXXT1t5FYn1y5bylhQOjGxbYGFSjWuT9PhBeIas6qzd27Rnr8TlIWZQ5g2VTEM75uQp0ALRKcTCUpBSE51kMAbJTqD6t7mFDDJrTFKU4WPhJBsQCojYgsLRWxOsmzJvOo7N5RP9GCdsTGc4h3EaMTMomlCVgkSw/Mz/AAgOXF7b94G1cn+HmGWotlQotl+IEFrk6u/zizLnpdK5qipQASCpRLAaDsA8aYpRoVPm5EkLy50sfjUUhVw1yo/XWC1sQdpPH3/Mspg3CVFSwklQSoMATZmynS0MfDPBcyuSFJX4ElPwrUMyphOpCHYJ6X73hZwdRE1l5nBILv0IOv6Q+4pxVkky5clCCU7h9OjOGO2h0g1zsr4WSSA2I24Rw1Lw5Mzw1lcyYzkgAsAyUj+0a+sXkUU1THqYSsM4zlLbxStCh6h/PUCHKmx9C0ApWlRAYWPZyT6xk2VGxybQR5cy4cCW8SmmV4aUDOvp8/Nnjm3F8iqWVeMlBBZ0p1Z7MCL6QZw2qn1U1RY+G3xqcD9mMKmL1C5cxQzOHsxcfOG6VwM47xdrNxBEXsExOdImHwlFKlcqr5dDprbTfr3aG3CMVXNWXEkEh2RLSFg2uVJSHJOt94EYRgJr6uWgHIC5mqAuEJ1UP7tE33UOkdtwClp6ceFTy0oCRcgcytnUrVR7mNF9fXVtHc9p6Ci0ey4Wc7xKTOAzGUsp0P8AKU/X4iH9Hb2hSxOcCQsF8r272PppH0DUVqU6mEzizDKWqSrMAiZ/TNSBmBGmb847H0aBDxevdtaHrdj1E5AubdlaWPmRq/qT7xd4XCJ1bLz2SHUR5AsPQke0A8TR4a1Sl8qklnfMk9CDqxF/XaIcMqSicDo9vfTzjQsO6sgdxLo4DgGdpxTDSEfyySk3YHftCDiMxUmZnOdBCSRy3Ktkn6+kS0WKXAnKWpL6BRDev7QbrMcQtIRLQlgfhN3Hd/KMf2WxsnnPWPPU/wCEfWL2IlUwiaSWWgP57+sFqJQCABpBXF/4ZUiUCBLVlcBJLdx79YXkzQmwgb2CxQBniTuBTAgLjSmzZFBnSCCHAJFjYHXyHWFMyldDD5VHOoC1v1gjheEyz8aQX7Q2ms9jWAwmRfpt1hbtOYlwb2i5TyVFObKrL+Zjl6a6R1Jf4bLrU/yAlASbTFuE9xYEn0EEKT8MKxCBTKrZapGYL8MqmZcwu4Qza311vrD9N4sTeAYhYgVsZzOUJolkPlHq0ZHdpf4Vobnnh+0sEfNUZBMtO/txercVNw8Bptanw5qsxKuVkh7Duf6dIhxOlqUn/gUsW0UA/a5BHnHk2iWtfwoloe439QP1tHmk0wqHvQ/iNyMoAi1RVczxQpOTlOhJu4bUO2urQwV+CUlTMTMzZFu0yXLClB02ZSv6RsVN5dYgosDRJmoWqaEpKsoBGuZ2ALEv32hjUlMqSoyWll8wJe7sPiJPm+19IZv1ADA15z5jj5HiY44HEHT+D6VMtExJMkqJZaVHwyG1HiuVj1S+1g8FVVdKCmmRNSHACSBa7HMB/UXcEv1gfiMsz1SlVdTNSWJRKCWuGYpWXtpYv2LCAGLyp0ueiXLQEh8yVC1ncn+3mcsNLNYRUgXnDN6/ZPX75nE5h2dJUZKE5cjFTlRZ3L5i46FvSNKeYpKQkudbp0t5wv8AEOOTDOcTSpWXmOrkFrvbt2YRgxtYBKiCGcOASX0AYX94n+lcrnjnmUKEdIYqacJJWhPMLhvifYi4YPENRxNMmJSibIkTlg/GpBzEHbMlQD+VoH4jVkqdgpJAMsOASN7Xs/Vt48op6cpKVDO1lEpypV+UkBwLa6aQVKyq5PMlQRmFkVgeaglWZTuk6fzDYJGtlKBF9jAuroErSha0zk5SyWT8Vv6ibjzbQexFU6fl/lnOoN/LDE9xqczXLnvENJitRNmKQhCf4srCVKSxKgkWQQl0k/37BLOwMVQMuWXH1/1wPXmERCekFT6YBTArWygkAWJKhmA9oKKkyUqJXUyBksQVjNy2bKLk2Zg8dAwXgbKrxZykhSgkqloDoCgACQVb2awFh3jab+H1EnMUyRmJJc3uej6eQhB/FtPu2kn5AfPr+0cTQs3Xiclw6oTOqnY5VbbsA3ubQ8zeCkE5xO8NGrnTuxJv6RVxXhxFPM8RCWYHQRFhmIqmLAWcyUkAA6Odz5Q4dQLQGq6Yi2roap+RxiXMawyQacJllCim2fJlUbu+YkZndug6RrhImUshSsoUlQuotyaAee/YOTvFrFAJvi+N8IDJADpZ7D9YEY3xCUS/Clr5T8fQ9ulo5Q7e59YrntNMb4uK5YloJ7/42hWOIncxSq5vSKKlxpV6dcQ9dYHJnZPwamJIqVk3dCfRlH5k/KHyd4UlSlyxzLACiS9hsOgjgfAfEP8ADTlBRZE0AE7BQfKT2uR6iOmz8VcaxieJraluFHB6H9ZuaNQ6wtiNe+8LeJ1+zxTrcUHWAFdXPvC2n0hzkzUVQoi/xbMeeFDdAf0JH0b2gN4hsBtp1i3WBU6acvlBKm4VmZcy1BI7ax6uvCIAZh3XqHM8TWBYDslYYHoenqwizKrQnQwMraFKLatFSmkKWpg7bwI1K3Q8RvT+IuxCYzGxeLFaQCdNIqT8RSnuroIJYHwwiYOcHzKiIvo4LRKXmDrT01MIO9NRwc/SPXPYnAEC0C3v1hqwOSJs6XKKmClAE7tv8oIyMCkLUnn8M7BrH3i3J4cefLCFBKwsHMNwC6rdWeFfapY6+p6QL42ZzzHatx2XLllEpk5QwSBo2gaEKZxPMMxJWW69G1J9vpE2P4ZVpmEhGfbMksSO46wrVkubmKShRLMUgPr1O0bb2ETMULjAnVafiYLSFaOH1jIUMLBEpAIzHKLt0AB+YjI72krsEu4lQHZSTpsfK9zo1w2o8oWKynXmACHzFyc1vzalvZuh6Q2Ygxuk+hII0udbEMztCPjNQrP2KSnIRbVyzai+0JXjIxFLDhZBiuIhCU5wcxIIzMTLYkcut2GuW+YNuwdFW85KkzChTk+KFKTe5BvqNvXpElXTpZQBkZgCohdinqxNiPeASp65c0EtNOihdiDZuw7iOoqBXjrBJWW6Q1iGKrmzZTzQpYIAKncjRQQq4Y31Y7RmOVE2XNmKTLy87mYCCCCzWIfz2d4CVdQpTKCQlgwAADXJF2exOvYRDS1PMQtRAU4OZ9+/n97wZdOODxx2/wCRg6Z0GWBhcURIWpbLAPNqFOS1mc7wPxCkKlEygUy0JSAknsAejX6sYvMvkSASVJAA/MQQcxv8IDM+sMNJwlPWrOAwvY/O+a2nQRAcoc/f0l6tJdbyg49SAPz4i5KnzJfM4UMxyhacydWYOQwfYQQwXDRMVoy1FlZQ4Au1raffe1i2BFISiZLYIHLlu27tYdz1v1iKiRLQ4AUbAlT5SwOgI0JD2fcatA3fKnbwfhI1GiuoANi8HvwR9RmFTIlpmJEsL8WYUyQXcqHKVKIJsWTqGud2h44Q4Wk4fLDAGaoc69/+o6JHz1hcwFYNeVE/CgnsSpmPYsTDNjWIlIc26R53XWXPilc4IBPr5D4R7Q6cfijOmuYWPpFGqrQYQP8A5rLzZSSO7FumsMvDU1M9prugH3bWErdJbWo9pnHbMdVa+SCD8J5jdEZiDaOYV48EqS5Yl/UR2fE6tJdgwjk/GqQVEiNHwtzvNfaBurFteGEBLxhZTlKiR0gVU1LxCsE6Ob7B4sysDqVhxImt1KSn/wDTR6ha1XkzBNGxoMXMeNHgynhipJYoCf8AsoP7B4to4OmgnM1n3ABbzg4ZccS24RZgvhuLzpYCXKkDQF7dgekMVPgMtIGQBauzFtNVOwiniFCEHYHpvFXKuMEZlkuKnKwfPxVZ/o+f+IpTZkxepYdBFxbNEOaKqir0EM2psYYJlvCgJYctFmqxdRDPaB9FJVNWEp167COi4Lw9TSUBU0grZ9MytvQB/sxWywDjvDafQPeN3QfX6Cczqpz7xboFBIHufW8dJrMOo1S8wUX/ACtuSwv7m/pCTXYcgKIQR6e0DFw6ETa0fhhrYspzjzGP5henxNkNm8orI4iWk/FvCzUzFIOUxVVPi7VLYORCNeEJUx3q+JHZ+0WMJ4yVKnIKySkHzIGh+RhBVUR4qoe8BGkQYwOkFdehQrifQUziCWsAhTuHFwbfQe8Dp9CqdzpsHuS7efeOTUs5SZaSCXN/nb5R1/D8climluuVmKAcqVg7C1jDTLke9MIHa3EoqqBJ5FBQI7PYk3jIhrcUkrU6jfSMhUo+eIcOveemr1B72y6H209faF/Hgp8yNbB7HKCbkdr+cXMRms6gb7hxd92Hu56eUCK5ebYt1J7vr5wMgNFdm7gwbUGmJ5lpmqUklrntfoY0lU6EvMmFk7lv0EQKkpEx7P2DDXbpGlT4qiZZAUn+nKCLf3EnQQRK8cZmzpal0enNxHJzg9ceX1MuzvBstBChrfTrcH6QLxSVLXdKcoOo79u0YunyJuWu2W/373iCa7RfGDxNGq+vUUbuvnCvDctMpn1NyfpDxR4kSbKzJa4OnlHPJMxPhEnMVuAlIAZmJJPszCCGHYwUJI1B084GynOTGa7KHT2dX+OBiN+P43JnIyLRlULJKS/qQ1vL6wjVoGxe/VnaNJ1aVEk7xUmVGsQEOcy7+xWk1HoYb/8AkSkplTDMAWzZEpYtcDMW1Zi+riDC6qpCAVyzMlqALemoYukxz4VGtgrz1HTT9Y65Ir/HkoEtjazQprlFO0heD19J5TT1b8ruPHSIU6sSkFKEBDm73PzvDVwLUTESSVKCZRJKHdyX5iOofp3jK3hpJSTM+LW0D11v8OvwsiVBAAZuYhnH2BvFRZVqF2AZ7mAuqs053KfTMc5taguPFQ72dKmb1EUVzEkH+bK13T+jWMKk7iJKgxl5e4V/iKczGEsQSv0I+YaNCqtFHC4+Q/aIMzt1OY8JmhIbxUvuAW9ht89orjEUucy0sbWzHTzPQjr5wjTsUSdMw0dwCenp6RCcRA3UfrBwAO35SNpjrW43LLJSkBAfmzFzs4DDYf43ihVY3LRYBJPZWZXQDXaE+bXEl2YA6Ev5RJQJ8WYEkskB1Nb09f3iWbAyYenTta4Rephybi0+dyoGUbswHZz+kazOHZihmJb8xZ/XUFoZcKSiWl0oT0FrD0/WBeN47NJKCoZRsw8rCFfbM3Tiem0/gtKnD+8e/JA+WOfqYo1+HrQ5BzDtr7fesCZs/SDs6qgJiSQ+Yb6jvDNLE8NFvEfD6ahvpPHcfxDvDkwJRm3JJ9rffnB+ZjSSnKlJc2tcn76Qo4av+UOz/UxIJ97Kbvf9oCyEuTNOvVU06WsEgcD7+sYqzEwU5Q+YWMB1VLfP7vFSQkuzgHuWv5mwghLwrlWqavw8uicuYn2NvvSJKAdZRPE6zWGziDcRXnB66iA4XBCf1Bcfe0DigvDNQwMTJ1lwdgwkmaJaWVnWE3bc9t/WNqPD1rPQbmDsmkEsgJB7kj9YlmCxJ7uJDOClWZk7ANpoBboGEDpwVLPIopPUQWn1AcjVrfZECa1fSKqSTF8mQKr5u6zGREUCPYJxJyZ0qrnEu2uhPSx22LBm2eAniKJIAUQz/wC2BYdto8qqsbhgP16AMO3prEFFVrzEpUocqj2cAkWfRy32YQRIxtPaRLUSsMCdmY2uWEeV9dmJT/SwcjQkfo/uREFbWz9Zi1O2pP0YeUVKavGkxOdPzHkYOq94691pQVWLwO3f79JvInAAsPL784yUVKUAlnd76W3PaLVXJpkKZ5twCGKWL9LR6JaCMqM6Eq1UQCo9H0t2jjjqZZNT/a2Vqfp+sjqKgZRLlqUySAVklzswAPKnoNe8QSCwboSI2qcKyHMZ0u6bAA3AA1GxipUVTrJ6t9GixXcOIPRWip9x75/aWlqinPmR4JilfClR8gTFabLXulQ8wREomOsY1Wryvuz1MzZgR3g5w5jMynNnKTt08ooUdJ2gxKowNhFbtjgoRnMw1vNbZWGqji7MNFE+RgRiONieAVy1JWmwUBqNn6GLUvBlquiUtQ3KUlQ67DpeIV0TKYpKTqxBB9jCVenqQ+6PzhbNc1i4YDEFGdu/vr840VNc3Gvb9ouVdHdheBc6kUDaHUXMWGJJ4o6RquZFdUpYjVUhUE2y0k8RoK8OKAKj6e3+4DfwijvBDCE5CQd7/v8ApFLgChAmn4S6rq0Lev6GPmHVCchvtp3dn+ghXxI8xvEkxRGh+9oG1KzCqjtPVWALlvOQeIkKGcFSegLP2eCAeflSpUsIS5S6sykjoCoufJ2gRNvEYSwzDTQ9j3hoLkTzWqZhfuzx6wticpEsJCc2pfMG8m7a+8R0ClFYKQCe+g7ny/aNcMnFb+InNJS+YmxduUJPXt0iJVbn/lykhCGJZ3KmuXO9nt2iNpziCs1m9SoHWXairylQQUZtSoJAJO7EQIn1BVcl4iJVcekRzAQIIqSlZSscdZ4pUT0sjMY8p6Ym+0EqAAN5xzNjgTrcqntDHTh/hczEAuEIAupWnW/+/eAeO1CJcxSEKzAMHGj7/ekWsYxWYuS2YpQHGVJYK6ON4T5k3cxYriZYJbky3MqOkVKhT6xgXEc6ZtHYhBICuMiMmMi+JMbZKTNY9e3rvFusHgKWQAUmUhJ/tPiOph5CNcJmgHvtEq5XihQVrvt6JZ313aEAecnpPT6qj2VIrqUlvMfnn0gapk5lKUVWA6WAfQdIE1CNxrBWVLA8RKndKiA+4exPeICpIVcWIIPqIMGwYmtVhoL2c9fj85tRSc6UEtmSLeQt+nzgnhVCZvkIoTCCAEAONAQbeZfTzgvh1b4KVONQPeB2HMa8MVwG44HTPfPX6SvVUSFcniBJBsFC3lmfSIcFwILX/N+EHQHXu/SK1UsrU25P2YO4TNEsjoA0VZmC4EZq0StcznleuP8A6jdInU8pISZIbrv+0LXEiJZVyfDsY9r8UTteA82sd4XCYOZoooHJ7zzDMOnTZ6JUpOcqO/wgbqUdkgfsLkR1ngrCKeVITMUhKpxUoLKmOVaVKQpKfygEEdTvGvAOGplUyVAc80BSju2qU+QB93gVxZVrp1rUgKyKVmOrZ7AkedvVzvCV+oa07E/75zxurWoXN7McTo8uoSRtArGqCTOSUrSFAjfUeR1HpFPA0qVLClAhwCxsfbaN6mcdoz3uIUHvF5zDinBjTklJJl79R+/nAnBcFqqw/wD80iZMb+oBkA/91EJB7PHcMOwJE0jx0BY/IRy/+XXy9+kOVPKShISgJSkBglIAAHQAaCPReGs71ZfrAlBnicJlfg9XqDlVMk9FTFk//WWR84r1n4S4ggEhMiZ2RNuf/dKR84+gSYjWY0SgnbZ8p4rhc2mXkny1ylkOAoM47HQ+kUVEbGPqTHcKk1UpUqehK0HY6g7FJ1SodReOBcW8ErpKgISrNJXdExWwzBJC2HxJzA21FwNQAOvfMuqMSAvWAP40FLGyhqNiOo/aK8yeDvHR8B/D1KpeZYSFO3OFEaBR5UrSoa6qI/69dsR/C7xg1OqV4oO2ZKSO4UpRSRr5bPAQUziehGqdE2OwJ++85UuZ0jemyAnMokHVmZvV3jouIfgxXJQVImU0xTXSFqCj2SpSAL9yI5zitDMp1GXNlqlrSWUFa/676GGduOJl2Wtac+UlmTzMAQhOSWDYC5J3Pc94nl0oDFlD2i3gdIDlBhkxNQVlBCWA0YBtIXaznAmxR4YioNx5P5flEkSHLkEHuA31/SK0+UfYwy4mALBvSAc6CJYTA2+HpXyDkesgkL2i3JVytaBkxTGL2EyFzVZZaSo6ltAOpJsBF2GBumfqW31lfKZWSJwTd8vT/EDlTL3hiqq/KjIpJcBn+9YWpmsTS7MOZnkJxtknixiUvGkuWXi4iQprMkdTrF2IErIgju3aMicU8saqJPnGRTf94nS/QTFEskKJGwBJgnNrVoHNLUk9SCI6rRU0qUkMgBPQW/3EVb/Dr0BA3BuPeMP/ANEE528fHn9JsL4w+MFQfnOMVFZmN4pTJtx5w3cZcOIR/NkEWHOj9U++kJstCllkjZydgI1dPYlqb1lrNbvXMKy5ojydUvGUNHYBTm0TVGHjYOGdwX9xFvZ8wx8ZXG2UpM4Zx2+sERVd4GroCCClQMazVKTqDHPXkwuk8RQKR65lubOipNnxAZ0eAPEhMdZ1urLdJ3zhrEQZMu9sifoIOzZ8tQGYJU2j3aOOcJY60sIJ+C3pt8rekNc3HkZeW7iPNWU2VWMuMiYT9Y21uKpZkmLWDUuZpi2Cf6X+v7Rz6jxxKZqSbgEdx7GGDHsXWlbhRSlQZF9WJCi3nB9Ppd7e0s7dBBnOOI+Jnp/o+v7RNIq7tCXw9imZDqJ+sH6Wpc2PyH6iNWt+mIMGMPjRGueIomeYhXU9YfLS4EurW8D8SoZcxJTMD313SbsQdld9o1NX0/36QNmTfjUSpLAkkFxob6FyLWhW27sIetT1kmLVSJSQDYF/IXv+5fUmKXCuMoM5aLheXOyrEg2Nje1j5KB3taw2vOcgB8qikDW6Tlfq7g+0MaKaYoczDzitS7juHWEZlVSpHX1ka6kwj/iDwqnEJbpZM9AORR/qH5FHo+h2PmXeFYWoaL9x/mKcyjmDYK8j+8MEsOoi6ttOVM+ciibIUZc1CpcxOqVBj/kdxYxk2rJ3Md9xjC5c9OWfIEwDRxceShcehhOrPwyp1l5Zny/7bKA8nD/MwqxUNN2nxddoDjmcqnTSdYHz1x1WZ+Ewd1VSkp3BlB/fxLe0Q03A9FJnJE2Yqa4cPZJUNiLfMkHpFxYi/wAf9i2r8UrPSc9wHh6ZVqOXllpPPMI5U9h+ZXRIh3rESaOUJMvlJ1TrNWeq2Gv9u0M1RiEqUnJLSEhNgwFvIMw9BAIYjLSSvKMxJJUbl/OEbNQbW97hfKYtrlzFCpoJk25SUj+6x9oHzsMCYZsUxwKcmF6fVmZoD6aQzS7keQlFIEp5Mu3vEC8x6ev7Rfl0SlX0Hyi9TUiUHnD9G1hoSS0oSMOURv6RkE5tcxLMkbD7184yJleY5VWMDLrAGsxgwQlcL1a9ZYS/5lAfIOflFpPAClEZ6hCX1yoJ9iSPpGIq1KfeMeXRWHtEbEsSUocxf7tA+fVFgCotZum+4jqcngiikuZipk1QvzKyp8mQx+cEZeIU8gHwZctB3KUgK9TqYZ/r6q/dRcxmvwq1+TxOc4JgFbNuiQvL1XyD0KmJ9HgpiHC8+TKMyYuSGD5AslR1JazFgOsGsU4rIGuXyhDxriWZNOUPk3d7+x0glF+pubhQBDX+HU0Jl257CTFduvoPrE0qlQsWWxf4SLAWYgwBp6gjfXaCVPXDfX71jRxMUgr0lio4fJdWV2LEj32gdU4IoaKtuD/i2kHqWtWPhUSBszj2+9IvfxkpTeKjKNylte3q3pE4MkXMOJV4T4bzucwOxANx59II4tw1OlB0nMntr7RUXhinE2nXmSBqlWWYn0cHvaLlPxdOSSiaBNA6jIv5W9w/eBuqN+ITvaZgbwC+jRfrs+WWokqCgA5uxSWUL7HVu8XKidTzr51SlHZTgf8AsOX5xYpcJKJK2X4iHzAvmDsxu+mn2YAacAkSd0vYNPypHXbp/jyhxwycAL77jT16GOX02KZCw0fSGnCsdCmdX7QCkhWyZCx0XUWiuqqgaasHtEZnQ2zQ6iEvEJ09Y2k1CiplHksWe51f3tbpaA8udfQEHlII1fvt182gjTrSATqohgBsybnsPfaFOrZh+0Y+H0S05lhipRN221b9SdzBVdWBHPsGxbw5s2Utkl+UaedoOy61w+0PVOFQCAdTuhqbWxVVXxpIp1LDpFupLCNJ2EzDoUDzJ/aLFmPQSmBIavGcoherOJVJDuWgpWcMzV6z0IHZBP1UID1XCMhP/LUTl9gUpH0J+cIXC0nPQSp9Is4xxSsnX5wr1uK51AZtTsYd6mjw+WGTICyDqslZ91GB9ZiVOAUply5YbsmAptDBupgnTcCIrrrZkwMlKyoWdjciwd9YiGEVi9cqR1Uf0i1QY4iWCFK0UWYE2d+kQV3FBLhIWe9hByjg4VR85IywziVKjh5QbPNzE7JAHzg1huFSZSQudcH4JYIzL79k/wB28RT5gGVCiHIDnubm8U8XUxfMVOA6r6szfpDFCMy5aCySZYxPGQQyEpSnsO+33+0A51V9vFCbURAZsMYhAssrnF4yKRMZE7ZfE7hNx/o+/wA7QLquIT5RkZHmEqU9Z7xalHaBqzHT1MEMMwKZNSJk6YJUsh7DMsg+jD5+UeRka2l09eM4iXiGoekKE4zCOJYVSeFkQAbO5BzE9SSIQ67hua5yocdQpI+pj2MibtW6MFAEzl0SOC7Ek/H/AFAU6QqWWUI2ReMjIdByMzLdBuIk8qcU3Bi2jE3IzAGMjIkGLMohGRUpLFBIbRrF/ONqqqKrzAFHuBm/LqG0jyMix5EDjmWsNpZU22dUstoRmST5i49oH18qfSzTkUUFndJYEG4cbhtjGRkdsEkGB14goqvqdx+0GsJqVOPn0MexkLW1riGUZj1h1RmAi+Y9jIGv4YZZvoQC/wCnn8/u0TzJyUS1KueW9vT1jIyBNweIYcxbweunqWiVMUlSQQ+ZIWGBJJCTbMbX2YQ7qUU5BlTmIBIvyjz3AHTXpGRkXYnbOIGZboceABS5OU5T2sGbs30MbT8d6PGRkGqc7YJ1GYJxLHikOosPWE/EcdUp2B/8j+gjIyB2ctgwZivXYuXIe/awgNNUpRcmMjIMiAdJOMTEUhMEaTAVKva14yMgyqDKMZWxalmoSioUxRNuljodWIgPWVil6nSMjIir8OIPaBKRVHkZGQSTJEojIyMiZ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588680"/>
          </a:xfrm>
        </p:spPr>
        <p:txBody>
          <a:bodyPr/>
          <a:lstStyle/>
          <a:p>
            <a:r>
              <a:rPr lang="pl-PL" dirty="0" smtClean="0"/>
              <a:t>Co to znaczy zdrowo?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7632848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b="1" dirty="0" smtClean="0"/>
              <a:t>Prawidłowe żywienie </a:t>
            </a:r>
            <a:r>
              <a:rPr lang="pl-PL" dirty="0" smtClean="0"/>
              <a:t>jest jednym z najważniejszych czynników środowiskowych, wpływających na rozwój człowieka i utrzymanie przez niego dobrego stanu zdrowia. Polega ono na całkowitym pokryciu zapotrzebowania organizmu na energię i wszystkie niezbędne składniki pokarmowe.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		        Wg Instytutu Żywności i Żywienia (Warszawa, 2008) </a:t>
            </a:r>
          </a:p>
          <a:p>
            <a:pPr algn="just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trzałka w górę 3"/>
          <p:cNvSpPr/>
          <p:nvPr/>
        </p:nvSpPr>
        <p:spPr>
          <a:xfrm>
            <a:off x="755576" y="4221088"/>
            <a:ext cx="64807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537321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ZBILANSOWANA  DIETA</a:t>
            </a:r>
          </a:p>
          <a:p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OPARTA NA ZDROWYCH PRODUKTACH</a:t>
            </a:r>
            <a:endParaRPr lang="pl-P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0"/>
            <a:ext cx="63722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	Zdrowa żywność </a:t>
            </a:r>
            <a:r>
              <a:rPr lang="pl-PL" dirty="0" smtClean="0"/>
              <a:t>- naturalna </a:t>
            </a:r>
          </a:p>
          <a:p>
            <a:pPr>
              <a:buNone/>
            </a:pPr>
            <a:r>
              <a:rPr lang="pl-PL" dirty="0" smtClean="0"/>
              <a:t>	(najlepiej ekologiczna), jak najmniej przetworzona.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Żywność ekologiczna </a:t>
            </a:r>
            <a:r>
              <a:rPr lang="pl-PL" dirty="0" smtClean="0"/>
              <a:t>- z upraw ekologicznych, do jej produkcji użyto produktów pochodzących z upraw ekologicznych oraz dozwolonych procesów produkcyjnych. </a:t>
            </a:r>
          </a:p>
          <a:p>
            <a:pPr algn="just">
              <a:buNone/>
            </a:pPr>
            <a:endParaRPr lang="pl-PL" dirty="0" smtClean="0"/>
          </a:p>
          <a:p>
            <a:pPr>
              <a:spcBef>
                <a:spcPts val="1200"/>
              </a:spcBef>
              <a:buNone/>
            </a:pPr>
            <a:r>
              <a:rPr lang="pl-PL" dirty="0" smtClean="0"/>
              <a:t>	Dieta musi być </a:t>
            </a:r>
            <a:r>
              <a:rPr lang="pl-PL" b="1" dirty="0" smtClean="0"/>
              <a:t>zrównoważona</a:t>
            </a:r>
            <a:r>
              <a:rPr lang="pl-PL" dirty="0" smtClean="0"/>
              <a:t> pod względem:</a:t>
            </a:r>
          </a:p>
          <a:p>
            <a:pPr lvl="1">
              <a:buFontTx/>
              <a:buChar char="-"/>
            </a:pPr>
            <a:r>
              <a:rPr lang="pl-PL" sz="2600" dirty="0" smtClean="0"/>
              <a:t>ilościowym</a:t>
            </a:r>
          </a:p>
          <a:p>
            <a:pPr lvl="1">
              <a:buFontTx/>
              <a:buChar char="-"/>
            </a:pPr>
            <a:r>
              <a:rPr lang="pl-PL" sz="2600" dirty="0" smtClean="0"/>
              <a:t>termicznym</a:t>
            </a:r>
          </a:p>
          <a:p>
            <a:pPr lvl="1">
              <a:buFontTx/>
              <a:buChar char="-"/>
            </a:pPr>
            <a:r>
              <a:rPr lang="pl-PL" sz="2600" dirty="0" smtClean="0"/>
              <a:t>jakościowym</a:t>
            </a:r>
            <a:endParaRPr lang="pl-PL" sz="2600" dirty="0"/>
          </a:p>
        </p:txBody>
      </p:sp>
      <p:pic>
        <p:nvPicPr>
          <p:cNvPr id="30722" name="Picture 2" descr="http://www.newsweek.pl/g/i.aspx/600/0/newsweek/6346295316904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435232" cy="1621865"/>
          </a:xfrm>
          <a:prstGeom prst="rect">
            <a:avLst/>
          </a:prstGeom>
          <a:noFill/>
        </p:spPr>
      </p:pic>
      <p:pic>
        <p:nvPicPr>
          <p:cNvPr id="30724" name="Picture 4" descr="http://i.wp.pl/a/f/jpeg/18238/logo_rolnictwo_ekologiczne1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428750" cy="1400175"/>
          </a:xfrm>
          <a:prstGeom prst="rect">
            <a:avLst/>
          </a:prstGeom>
          <a:noFill/>
        </p:spPr>
      </p:pic>
      <p:pic>
        <p:nvPicPr>
          <p:cNvPr id="30726" name="Picture 6" descr="http://swiadomosc-ziemi.org/index.php/obraz/3550/0/1-orga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1803736" cy="1795720"/>
          </a:xfrm>
          <a:prstGeom prst="rect">
            <a:avLst/>
          </a:prstGeom>
          <a:noFill/>
        </p:spPr>
      </p:pic>
      <p:pic>
        <p:nvPicPr>
          <p:cNvPr id="30728" name="Picture 8" descr="http://piekarnia-wasilewski.pl/index_htm_files/1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386354"/>
            <a:ext cx="1524955" cy="1159278"/>
          </a:xfrm>
          <a:prstGeom prst="rect">
            <a:avLst/>
          </a:prstGeom>
          <a:noFill/>
        </p:spPr>
      </p:pic>
      <p:pic>
        <p:nvPicPr>
          <p:cNvPr id="30730" name="Picture 10" descr="http://www.samozdrowie24.pl/data/UserFiles/Image/logo%20BIO%20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046" y="3717032"/>
            <a:ext cx="1447850" cy="122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04856" cy="5886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Podział produktów spożywczych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4208" y="5589240"/>
            <a:ext cx="2520280" cy="62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Cukier i słodycze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835696" y="2636912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Mleko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i przetwory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mleczne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2636913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Produkty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zbożowe</a:t>
            </a:r>
          </a:p>
        </p:txBody>
      </p:sp>
      <p:pic>
        <p:nvPicPr>
          <p:cNvPr id="28674" name="Picture 2" descr="http://www.wikom.pl/sp4leczyca/pictures/owoceWsz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1536171" cy="1152128"/>
          </a:xfrm>
          <a:prstGeom prst="rect">
            <a:avLst/>
          </a:prstGeom>
          <a:noFill/>
        </p:spPr>
      </p:pic>
      <p:pic>
        <p:nvPicPr>
          <p:cNvPr id="28678" name="Picture 6" descr="http://g.wieszjak.polki.pl/p/_wspolne/pliki_infornext/331000/fotolia_15817711_subscription_xxl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1512168" cy="1153569"/>
          </a:xfrm>
          <a:prstGeom prst="rect">
            <a:avLst/>
          </a:prstGeom>
          <a:noFill/>
        </p:spPr>
      </p:pic>
      <p:pic>
        <p:nvPicPr>
          <p:cNvPr id="28680" name="Picture 8" descr="https://encrypted-tbn2.gstatic.com/images?q=tbn:ANd9GcSR6o1w9LCi2EZb-cx-LSRGdbhvkDhMQMKleyFJm7cDcgi6Kd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1584176" cy="1150034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563888" y="2636912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Mięso,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wędliny,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ryby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652120" y="263691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Jaja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020272" y="2636912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Ziemniaki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79512" y="5517232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Warzywa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i owoce</a:t>
            </a:r>
          </a:p>
        </p:txBody>
      </p:sp>
      <p:pic>
        <p:nvPicPr>
          <p:cNvPr id="28682" name="Picture 10" descr="http://www.niam.pl/rimages/crop/470/150/files/images/articles/5b277139861bff28f8bdfb3ff4156f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1584176" cy="1152127"/>
          </a:xfrm>
          <a:prstGeom prst="rect">
            <a:avLst/>
          </a:prstGeom>
          <a:noFill/>
        </p:spPr>
      </p:pic>
      <p:pic>
        <p:nvPicPr>
          <p:cNvPr id="28684" name="Picture 12" descr="https://encrypted-tbn1.gstatic.com/images?q=tbn:ANd9GcQ4m2vh102Lfm2-F0CvPMZ1LrkvFUMG78yL2gTv3SH1I83AU6iLJ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484784"/>
            <a:ext cx="1538149" cy="1152128"/>
          </a:xfrm>
          <a:prstGeom prst="rect">
            <a:avLst/>
          </a:prstGeom>
          <a:noFill/>
        </p:spPr>
      </p:pic>
      <p:sp>
        <p:nvSpPr>
          <p:cNvPr id="28686" name="AutoShape 14" descr="data:image/jpeg;base64,/9j/4AAQSkZJRgABAQAAAQABAAD/2wCEAAkGBxQTEhUUExQWFhUXGRcXGBgYGBgYGBgXGBcXFxgcFxodHCggGBolHBcXITEiJSkrLi4uHB8zODMsNygtLiwBCgoKDg0OGxAQGywkICQ0LCwsNDQsLCwsLCwsLCwsLDQsNCwsLCwsLCwsLCwsLCwsLCwsLCwsLCwsLCwsLCwsLP/AABEIAKYBLwMBIgACEQEDEQH/xAAbAAADAAMBAQAAAAAAAAAAAAAEBQYAAgMHAf/EADkQAAEDAwIEAwcEAQQCAwEAAAEAAhEDBCEFMRJBUWFxgZEGIqGxwdHwEzJC8RQjUoLhFXIWYpIH/8QAGgEAAwEBAQEAAAAAAAAAAAAAAgMEAQUABv/EACoRAAICAgMAAgIABQUAAAAAAAABAhEDIQQSMSJBE1EFFDJhcRVCscHR/9oADAMBAAIRAxEAPwBELccU8/pynv3TexuWwZOUPeQNgktavDgZ2PwXzFfkR3r6j/Tq1QVXkuBDiIA2A9N0Zf1BnqUjbe9E1sLcuHG7I/I8UmSfrDAXadxZdtyG3qtK+l04/Y30B+aa3LSNj4jml4uZxsRvPLxTIuVaAdN7EN9orHTw+47qNv8A88/KEJo9N9Hjp1OZkEbERy+ye3NxwkYmd1w1Kn7sx3/ruqo5pV1l4xTxxvsvULKxzhb070gRP9LHWTiwOBDunLyQ1lRNSoKfPn2A3Tl1a/wLdpjKztqld0MMCcuOw+57fJU9l7PUmCS3jdzL8+g2+C6ezloJgNgNERP5KrG2oiIxtlRzz7pDen7Jl1twxDfKI84hA3t26mC7hJG+J+MAqx/x+cQgb6zbGyV+RXtBdRFpevfqsJaDgwZwR9CmlvqE8/VK6lFrSSBk7wuNQ8OQjbi3oxJ1se072XFs5G/mvla4Sdl/6r5XuweaGUTUFvrNaCR6pHeXOTmZkra4uhG6S3lwDsthBth2kjnf1xBPZTjb3J8V21e8wROSkzXrscfB8NnN5Gb5aGVS5EyeSL0BjnV2vLHcIBg8JiTgZ26p57N+zIaBUqjiecgHIZ93d+SqHUAdwfkpc/MhG4R39WPxceUqlLX2dbW44gBOBy2TSrVHAQpG/fwZaTK+2utyIJXO/C2uyK290dr85MKduThwmeqaX16DMFE6Z7LPrAOqu/TYcgR77h1z+0ePoqcVQVsXk2edVTDvBcXvkgHafhiV64PZC2btRa7u4l5PfOB5LlW9jrV29Fon/bLfkQugv4hi/TOe+LP9g9tECDsPyEbSuw3fK+3OkMYAGlwEbzMeqS3tq4HeR2OfTmuaoqT9Oj2Km21SRsQPou4ui4b4UjbXfDEoujeFxhsnsPzCVLHXgaGl3d8pjt4JfVvs77ST4d0VQ0d9UguJHhk+qaD2VZBnpGSZPxQxS+zzaRD6lfBwPdJtEpuqVXRtnPRV+pezdME4I5SCceAMj4IbQ7BtAFoMz6kfddDDkgoNR9JMsZSkm/De6r5KRX1VFX9ZwIHr2SW8qQswYhmaeqHfs2OPiLsgHhHjzPoR6q5o3IZT/NlGezl1xMnAzEdgBHjsnz7kQTyiCOhhSclXkobi/oRq17m1mu4ZDgSSeRJOB8Fy1GkC7jbE82/ULR1zMGTI2QlSvDjnf8KxJt2HVGzqsxI2xnCEu68NXSuJ5oDUH4TIRTaMk6Qb7Pu4m1Gn+MEec/YLpZ0A2sTgEiB8yPgEt9nbnhNQn/a0fE/ZM2VAXsJ6/ZMnFrJL+/8A4KjK4IsfZ2nw+cnx/AqqPdmFPaTVGJP5snFK6AGT48tuiifobNi0nbEIC+MDPJbU9Sa0HoNvoEsv73490P0avRfdtE7oNzhst7q6ASO4vxIaCRuXHlGQM+vonY4NnpOje6fwk8Oy7afZ1Ko4ohu88z4BfbGkKjwDtuR1A2HmVZNtBwBsRt8x0W5MnVV9nktiSn7Ps4ZcCT3J+QhKb7RKe3DHcEj6q4qW3C089zk7pHeU8II5pLZ5xTZ5brmiOpkuDuNncZb49u64ezmnh1cTkN97zER9/JWWogZnZK7C2FKpxDZwiOmV1I8uTxNP0klxksia8K/TnQc7D0RlSu2D2wp2rfw2B6ogXWMLl9PtloHrvQd/6Upd1S3I5QqTUK2Mqavxxtdw5c7haB1dxQPmujxV9Ml5BQewNn+vUdUfltOIHV+DnwEHzC9Kp0jI2z54Uv7JW7bekKYyR+4/7ick+CrrWs0iZE91FycvbI68+g8cGoq/TZ1qJzuRttv/ANoJ7Ywc/H4pzSILQZ8/X/tDvoSZxySkEJKzCcnPpsp6+ow4wMHkrC+pRk7GVM6owDG+8Hoji6ZqJ2808ucC0xkcU9Oviq3RLRoEAffzU+QUfp9/wkTsmZu0o0eikmXVpTAGMFA3di4v4jUcG82jE+YMzhc7bV2whLzVQVLaSDp2ctUI2CnK7slGXV3KU3ddPxWzHGhXqdaIKQX1acdcJhql2EgbUL3iAT0AyT5Lr8bHq2c/kZN0ir0VxY2QmLLg5nIQen21QNE03DHMR8FzqmHcx2KjnFSkyuEusUNv1toXK7q5MHHLqlr7pcalyhjhdhPKgw3SBvLicIavcoJ1acDJVWPB9k2TN9DGxuQ0Z3cR6J0+4ZDTER9UDo1mMF+6oa+ltc3LQlZskVIPFGXUM0zUw6GkSQRuOYO4VRTYXDJwoP2ctnis5rstYBwk75wAesAFWmm1S50dFByKUqQ+FtbGLbQRPzQF3b9QnzG4hLb8RJKQnoIltRswRzCmKtMsf73lnGNlYXrlOa3S428Iwf4noe/ZV4J06fgM46tBPszVl5dymPT+/gvQNPqghQOj8DWtazYD1POVSafcxscKfPUpsOKfUfXjg7spnUokgSY3+cpnc33u4U1c1nOdzPWPL4SfglQe6QaiLNTwEuoPDnCRzJHyTLXGw09Umot/1aYnYE+sLpYFcL/yIyvdD6lSacObjwXK6hv7ZwntGgAwHKU6u2Ae/wAkqMu0qN8RK6hfnbmvvs/T4qnEdmZ/5H7BbXuluqloYQHbS6YjuevRMdH0h9BrmlzXl0zE88K6UoRx1F7JlGcslvwfWFWDv2TuyumkwTB+n4FNWLOT5b9Uy4mEt4XQWTP0XNnC2VWVVK+AIbE7nePhzxJTBhByDE9FKW13EGJ+6ZO1GNjAhA9GVYTqNxuJmNh3UvrLhEhG1LmTndIr15d6rce2FVHDcFD3b4Z3WxqcIzukur30AnrgKzHBylQuclFWObDUSRuialzKktPvYCYi8CzJxql4bjzpoZ1LhLr26XP/ACS88Lck/noqv2f0NscTm8RPMj5dAsdYtyNbc9RJnRPY19ch1cljTswfuP8A7Hl4D4K60zQ6NAcNOm1vUxJPidz5onSKUDPNHOpjORy7fFIzcnJkdN6/RkMUYeC6vZTPwU1q2kcXXqrmIS+7jf8AJS4TlF2g3T0eVX1nUYYGfmk1xdPG7SvUL20DjtlCUPY9tV3+oYG5aMmO5/j8V1MPLjXzRJlwP/azza2FSq4NaCSeTQSfQKv0z2VrAT+nnuQPmV6LpmiUqDeCkxrBiQOfQuO7j3KNq2xj7JebndtRVIzHxuu29kPp+iw4FzC0iN3cUmMnBgZnHz3VB+qOJrAzfcmYAWt+SDB9UjvNTe0YIgbyMntPJStvMylLoh1Rpta8uGew2Kd6eADMRxKVsK4gRHgNvJU9rfsaIdEhTZNOhq8G9WoAN4G8/dLL6qCCEHW1MbJbVusb/FDbPJHO/f3U9fVe+Uwv7wfZSup3suhV8fG5MHJNQR30nUIqPbOATHbmqyzuMAggyvMGXRD+Lqrj2YHG3jdPDs0dY3J7KjmcavkI4+ft8WURrk7AoV/E3+Oc+ieWNtxCYjod10qW257YwuW6iypSs881i5OzgR4iJS3Sa3FXnoAPqVe31FpbwvaCO4UbX04W9Sac8B7yQek8x0XTwZYyg4/ZNkjLsn9FjSqyzcQkurZG6COokSNv6XE3s7nslxxSi7D7R8Pun03OqNAMD9xPQD6/dUv+MAC6MpZ7PUxBcf5H4A4+qt7a2aW5QcnJ8qPY1SI95kb5XKo08O+R8lS3enskxHeMKevacEgIYS3Qb2hdQ1fhdwncehCYP1XvCi/aVpY5rgdiRI/OyHsdZdtBJ7CV0Xw+0e0ST+ZqXWRdVb0Ecx3/ADkltbUSN47Kcra0OfFPcH5FdtCY+7rim2Y3e7fhaN/M7DxQx4nROUvDXyU3SHNlQq3DiGDA3ccAeJ69k8tvYGm73qrnPPSeFo8AM/FVukWLKbQxjQAB5AePM7pnUAAIJ8h9VJLkST+GhnRP+rZDVPZa3bI/THkSO24Mqb1nQOEF1Ekx/B2//E/Q+qu9cZTe1zCSOIRgwRP1Sa4pcLQOLigATOcCM9SthnnHbdnnji9C32V0YBgc/wDc6CR05hp6d1dWnuCBnHLbl6bqMsr3hJaespv/AOaA5wkZu852x8IqMUkEN1INgAE/JEUtYYAQWkTz3Xz/AA2cPECCN5SyscEhuOvZL1+jUrHf64IBY/Hbbv8AnZcatcERjt5KVN26mZG3MdR90x065/UfPICR57fX0TfxurBeh1Y238tzKa29Fg5QJk+PUpYyqQByhH29WBJ57Z9UNmDCI22/NlyqOOZWra3hHWfouVS5OQY8R47eixmAF+0EFR9xaglzSTBmO3RP7+rBOd0mu89RBRYtMJ+Cpty+jU4X88g8jyMI196XbLW8p/qNIcxxHWD6yNipqpemi7hcTw8ifke6sWJZdr0U8v4/fCkp3hG5E9BMgL46+7qfOqLg/UF7+Vb+j38xEbX17Mqbu6kmJyUdZ0KleeAYG7j+0fc+Cc2XszTbl7uI+G6og4YPfRE++Xwn224LQAMr1LRtPaGU2NA4WiPQKXq6RT5NiI2Kd6TqfCYKk5eR5I6G4cXRltZtAbAHeEDqFyQ/DeKY6AfE5KBbqeMYXC+uWPHvD/uM/Rc1bKaOWswcbHpEKZv2y0ynl9dh3l8lPalWkFUYE7PS8EhrSMxhc6l3gpZcV/ed4n5ri65gieo+a7scBypZj0bSiG8DTyAH1VTbXbeHB2UDQqiRB7/dNqN37u+eq4+fE7OjBpoe1briJjw6pTfDdafrAiCSM5OR8lwvb1sfdBCDTCbJjWqP6nu9XD5q59nNMYykGsa0bT1PieeyhLmp7w8R81eaNcOYBLSBHPHzVfKcvxxRPiS7NhtzQgE8PEO3yWWtFjS57GtGBPugE8xPqmdDUaYBBcAT1QtAFzyZlp9D+YUN0tjvTS41J1Kk+oGSGg4JgGTgT6LnYXz7imHzwA7gZg8x3+HgmOq2f6lPgiJ2H18kZomkikwjfmcYk7r3ddP7/wDR6nf9ibdSaDMCcycyee3NA1mB2eR25f0qL2h0wvHue68ZB2E5wSpytULWGm4t/UGYzBb26rYW1d7N0hKaRFQjqd+adW1lLeLkpy4rODiQNs9lT2tzLGluxAPT5J+eMkkzMck7SNxcOoPMZHNvI/Y918u7xrxxN26dPHuuWoP3EpBXuS0mEqEe4x1HZ31GrldPZWsOGpJ/lHlE/UpLeXjSJG5WnsxdS97CYDoIPQjH1Vqwv8TJpZF3SPR7esDBkbiUxvXgtbBgDKlrC4IJaRkYnkY5g810udQJkDE8/HsoXF2P9GtvqYcCJ2nPyXyreTnbsklB/Dt+FdWTUMDbn4L0o70eCgDUOI8Ux03TabSS4gu3z9B5hDMbAAaM/JOLKmMY/Nlj0Ddm9eiCIHLyUprem0ag4ajQR8Qex5FW1RmFLa1bumWiRzhZCTTtM9SemeU6/ojrc8THF1M7HmD0d9129nNHNY8VSSwRImJP+30yVa3NuHNLXCWkEEHuhtJotpAUxy6855rqLmylir7/AGSvipZL+hlb0AxsABo2DRgALPd3kDx36bckxo24dmJXCrp5nC53e3srSBA3ibOx77x+dUMaR3xIn05/JFVKTmmfmh7t4OYhGns9RzpX8YO64Xd1/wDaJ/AllevInYjZcG1GvILnbdE9cdJ2A8z8HTqTwJnEbnH4Erva2+fFdLnUsQDKAtqTq7+Eft5lHjx18peA5Ml6RM8T3uPCCSSTABJWla3e39zXN/8AYEfNev6VoDWD3R490ZXs28JaWj7p/wDqcU9R0TfyTrbPMLC7qNaC4GO/NMqeoNPOE51fSgQYCkbrTXNyFsZY823o1qeLS2PRqRAhcalU1CGtBLiYAG5SG0o1nuDKYLnHlHz6Ben+xvs86iA+s5rqrwYA2Y3z5n7JfIjDAu2rCxZJZNGns97PsogVKsOqcufDOPd7902LeI42CZ1rTMYjf7r5/iAdiPj3hciWVydv0sUUlSFNe1Eb55KitgGUp5NGUkvWySNy2PXdb6ZeFwLXbR4Sh9NY4bUD4cMf2i3VQGwPt+bId9QcPTHklhuwJBJx1PL6obo9VhWpVPdgE9Yx8VG3IIe7iAP+2dyeidV7wOO8czmMJbqoYQJAMZHjum45U9nqJvUqXDJnecZ/OqYaHXb+nlwEEjJ5YPzKBunF4AAl35v0C7aVpTm/vIkyYAn4q5/LHUhPk9ANTUuLG5PRDV34kpobBlMSM43P1SLULkZTMSUnUUZkbUbkxc95cYCc6bYljeIbjKH0axO+/wA1VMoQIjdN5Gbr8YicOO/kzlaX8gGTjlv89ltVreSnr+abiRt0XW31IOHvHISXgtdojVlp9WOTcfD+k20UcNMuP8jjw/uVMsuR1VTb0yWMaOgSZrqth3fgbbvJcBCpbWnCWaRZRknMYCeW1Ak58VPN29Go1fS3Sm8cAqCuwHA3GVN6uwQOo+KVJBRJ/UYOyS16ga5r9owfBNr6pHxSO8qYJ81XhRkvCrtK49cpuxrYkqGsb2WiMnxTyzvsQc7fKUqcGglvYXfBpBKmL9kTB3TbULnHikF9XjJRYouzzehSXKeddlrnDufmnlzVwU19mPZP/Jh78Uwc9XHmB2XWjkjii5T8OfOEptKJH067nuDWgyemSvQfZqyNNoljh4tI+YVxomi0KTYpU2sHYZPidz5o6jpgdJ4AB0JzM8+S5/I5qyrrGNIoxYXjdt2xdaBsb5jZD3rZbiEZd2B3B8oQVSgQN/qo04j6YkuKMTmSQB+eqnryly74+ypdQpOAJGfmFL31f1V2Dfgufg20q0FNvCwCXfudzPbwT3SK7ZlcNCoggE7RlKrW5NN7mncEj0KmyNzsbFJaLKhecYkE+EZ5rsyoQSXDlj6j5JTaXIEH5Lo67cc/n2U/Vvw1tI7X1cbge6R5qZ/8hwPOe6oXNLxvMoDUNHpkSWDxBIPkm44pPZjlo3tdbEZPxWlfUGuHIKY1LRKjBxUXlzf9pgO8jz80ko6nwyJIPPi3B79E+PDU1cHYDzKLqSopL2698EYjeea+C54oaNz8O6QXGpjh3yqD2Ys+Joc79z/ePZvIJksXSFyPLKnKkN9PsxG2/Pqmltbt5DIWlZ2AGjI9FxtOIYI657qVyvwKjyytqbzgkoPjJdJVDrFi0njG53HdJ69GF3cU4NaVHNywmntjXT7iI5J9QuVK2ZMdfinFi/ClzwXpThn9H3VqchStywgyMKi1G6lIrop3FtLYnkU2ZS1KRDjn4L13T2Q0FeK0LJ9Z4ZTEk/nkF7XpzsBI/iSjHrQfEcndlBbt2TWlWgeSTW90G4J8O8LK+qjIHILlIraDK9RpnJn7fRJNVeOqFo6i5zj0QOpXHdep3QSQj1m7jx+6VXgeWe61zscgT8lV2WjB0VKrZP8AFp2HcjmU2/wMgkY5RyKqjljCkLkm7PPtI/UZ+5jh4tP2TOpeiZBjtt8FT17c5hKNR0trhkEHr9+q2WWM5Wz0U4qhXUvpSi8rcRWt+x1N3C7yPIhBOrqvFiS2hOTLejajQdVqMpN/c9wA7DcnyAJXtWl2jadMNGGgR08fMrzn/wDnFlx1alZ2wAYzzMuPwb8V6Pc1mtaGwSSSOwjqpOfO5KC+v+Q+PHXb9m9q9rBwN2GBlbXANXgBcRwniABjI+iy2otaOI47+OPmkeqNfJc5/BvgnABMDhgZxlSwgpsbKVFKWkCEvuWdV005j8l1TjbBgHflEIa7duglCtBRdi29Z0U/WsqL3S7wMGPVPrh+OvZJ7ugNxg7+PVOxS6/Z6SsPtv8AS4Y/b0J380BrVtx1WvYI4j7w6Y37/wBLezuJHCd27T0RI6jkjT6sFm9FgY3w7+uEVQYTGMbrgKQO/wAPzmm1veNYAOH4IHrw8dtIsYBP8T+3w+y3vrcAdui1bqDYwYjltCEuL4HulSuzUhXqLcGFF+0OmCoC5sfqDaP5Acj9CrG8uRCQ3NYeYn4qvjTlF2gcsVJUzz6g0uc1vVwb6kBevUGhlMQOXJea16YZdsPIvafORK9Noe8weAVP8SnfRrwn4ca7WH6RDh7y617VxzM4GNs9d0B/kspkA4/PgmD7qTM4geHiuXtOytkBe0/dkpDcuTzV64GBCmzLzDcldniptWyPkNJ0ga3uuHCPZfmFlD2aqOyXtHYAn7JnbeyTiM1Mf+sfMp+XLg+2JhjzfoTVbmUG+oXHhG6sqfsQwj3qlQ+HCPmFx/8AiIpGWPJ7O39Qlx5mBaTNfHyv1DL2T0v9OkHgDiflxO8fxA+ad07jhJHkgdNr8NMN5jEeGF8vnnDu2fBcrJJzyNyL4QUYpIcOvQQM7fBCVLxuc74hI617HNL3VyStjgZrkkVNxqIAgYHzQml1P1qhP8WR5uO3pv6Kaua7oiVU+xVICi0c3l5J8+H5BMliUIdmAp26RTWT5xz5FdNTrfps97n26ZRlpRa3xHzSrX71rgW8UFSLbDFzb7iggZMrtVYXMk4hIdMr/wCpkw1snff8lVLnYk/yGO0psoUzzZD+0drxMMDIkjxHLzUvpdoapE7dPurjWKw25JRpbADI6lX4crjjaJ8mNSmmVHs7FLG35Cr2Oa4DmollcQBzTexvyD5LnZE27KEPdTs3Pp8DTA4htyaM+sqW12s5zyzfhyAM4jfxVXbahx4LRsvotaczA4uo6L0MjizHFMndGpObVPFMlogCYAgA+BRtycmSmVaqGgwkNcFxknyQyl2dmxVAty7dLLivCYV6XOTMJHqFN0BoPMSTuQMo4RTfoVn11eHtcPDyOD+dkyteIkk8zhKq4AEdB8000hwIBKc/6QH6ObahtyPZG/4hQ1NwAy6CduqOshAyZ+KlkzUgK7t4SS7eWnsnepXIGFP3j5Rwd6ZtVsFrV5KWXNTJXO4ueEwhq1cRurIYmhcpoUas4uc3h/cDPorrS7+WA8wFHWFuatXAkBXekez+Zd/0Pum8xx6xi/UI4925fTOdRr6plrZ+6Mp6e9rY4s+e+6chzWGOHA3PMLapVYdgoN+FNnjeo3TgYcCD0Ij4IjRaclVt3pv6zS11Oc49NweRQFpoNSkdvd5dV0FyoPG4+MneCSyJt2hjY28nOyobS3BEAJdYAHmAU8s2DE/D88VyssnJli0jk2wGZGRsgNRpQ09lRV6jeynNVuw4GOpjulq7NTJ2pccLuIctx2TOm5r24yp3Ua266aFdGN9l0ZYrh2Ed/l1O2qUCwktBjokrbsDfHnlUb3fqEgZ8OaGPsW+pkuAB6ZPn0TMeSEVWTQGSMruJM3uoCDBVV7FaiDbDq1zm/Eu+RQ9T2CYN6j5/4/ZAW9mbN5HETTdE42I2KbOeHLjcIPYqEckJ9p+F3V1Azg78kvfRLzLjhBsqcTQurbmBHNc9RotN2Ma1/EBMck2q33Pr1SUXbYORK0vbz3ZHRHWwaA9YreoKB0t+DnMkx6ITULuZW+l0nYdy/JVqhWPZM5XPQ3/yNhz6dU2DyyJ339Uu0gD9UzsE81ahLeMZI5dR/wBfdRZJLsoj4+Wb22okI3/ysjdS1G56LqLsdfJLeN2M00P6l/3Qda67pOLnusdVnuvfiZ60G1rnqlVeuTkYGZnn4I+nYvqMLhjpO/oh6+ivPMevJOhBL0XKa+hTXrcxkpxoNxAmJlK7jSnsB4ucR4ppoQgCU3Kl00Lg25bK6jR4wCYBGxiUz4A1pKU0L9rQta+qwFzmh4v1Q+95jwicpTfVF2v7/iSO/vJVGDG2enKkZbaeKry5xPDtA5+JVJbaVTgAMAHZT+iVMqxaYpzzOAi5E5duoEIqrOOkaWxri5rRnEp7UhhaDz+P/aCssCBvyRAc8kScjn5QpZSd7GJHJrA9znNGXrkLdzf3NI8k2dbO/TIaeFx/l08EVZ0oY0EzAjOfVFGdoFqiTdUfxBrSADvPRFGlIEmVixDYTFd7ZCcLSjePYBmcwsWJ0Plpgy0c7u/dJyc90vqXRIhfFi2MEG2T2pVcr7o1blyK+LF1aX4zntv8h6FpdmJ78z5J+yiGDqvixcGe3s6ALqVIBRWvW4cD1WLE3jtqWjJK4k7pWoljv0nZGYPQdCnT7iQsWLqcmEVJNfZJx5Npr9HIARtlAXFyQ3OVixBiSb2MyukD2+mvqkGWgeJn5Kis7Yxw+S+rFmbI26/QOOCSse6doYaZJyeQwFQmwAasWKFvs9jfoGr0mARwjHZCVbBjgQWhfFifCCqxUpM5N0GkNh6pi2wY1sAAbLFichbbNrq2a3yHTqpDWdU4H8MSPuFixFiinKmZJtIXnVDwjuduQTGlRlpIwQJ7f2sWIssUlo2EmCi+K0rXxhYsU/SNlPZ0APrFxjmVrW0yoRMs9T9l8WI5TeOuoCj39D9HtHMIDiD4f0qSk7IHIclixTTfZ2xqVKhvaPEF3RF2xl2VixSS9D+hwwjhS+/uuHbqsWJk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88" name="Picture 16" descr="http://img2.wikia.nocookie.net/__cb20130525194834/nonsensopedia/images/4/48/Ziemniaki.jpg"/>
          <p:cNvPicPr>
            <a:picLocks noChangeAspect="1" noChangeArrowheads="1"/>
          </p:cNvPicPr>
          <p:nvPr/>
        </p:nvPicPr>
        <p:blipFill>
          <a:blip r:embed="rId7" cstate="print"/>
          <a:srcRect r="18583"/>
          <a:stretch>
            <a:fillRect/>
          </a:stretch>
        </p:blipFill>
        <p:spPr bwMode="auto">
          <a:xfrm>
            <a:off x="7020272" y="1484783"/>
            <a:ext cx="1512168" cy="1176273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1835696" y="5589240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04617B"/>
              </a:buClr>
              <a:buSzPct val="73000"/>
            </a:pPr>
            <a:r>
              <a:rPr lang="pl-PL" sz="2000" dirty="0" smtClean="0">
                <a:solidFill>
                  <a:srgbClr val="FFFFFF"/>
                </a:solidFill>
              </a:rPr>
              <a:t>Suche nasiona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000" dirty="0" smtClean="0">
                <a:solidFill>
                  <a:srgbClr val="FFFFFF"/>
                </a:solidFill>
              </a:rPr>
              <a:t>roślin strączkowych </a:t>
            </a:r>
          </a:p>
          <a:p>
            <a:pPr marL="274320" lvl="0" indent="-274320" algn="ctr">
              <a:buClr>
                <a:srgbClr val="04617B"/>
              </a:buClr>
              <a:buSzPct val="73000"/>
            </a:pPr>
            <a:r>
              <a:rPr lang="pl-PL" sz="2000" dirty="0" smtClean="0">
                <a:solidFill>
                  <a:srgbClr val="FFFFFF"/>
                </a:solidFill>
              </a:rPr>
              <a:t>i orzechy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16016" y="5517232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</a:pPr>
            <a:r>
              <a:rPr lang="pl-PL" sz="2400" dirty="0" smtClean="0">
                <a:solidFill>
                  <a:srgbClr val="FFFFFF"/>
                </a:solidFill>
              </a:rPr>
              <a:t>Tłuszcze</a:t>
            </a:r>
          </a:p>
        </p:txBody>
      </p:sp>
      <p:pic>
        <p:nvPicPr>
          <p:cNvPr id="28690" name="Picture 18" descr="http://dieta-paleo.pl/wp-content/uploads/2011/07/rosliny-straczkow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365104"/>
            <a:ext cx="1728192" cy="1156774"/>
          </a:xfrm>
          <a:prstGeom prst="rect">
            <a:avLst/>
          </a:prstGeom>
          <a:noFill/>
        </p:spPr>
      </p:pic>
      <p:pic>
        <p:nvPicPr>
          <p:cNvPr id="28692" name="Picture 20" descr="http://bi.gazeta.pl/im/6/10365/z10365556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365104"/>
            <a:ext cx="1725409" cy="1152128"/>
          </a:xfrm>
          <a:prstGeom prst="rect">
            <a:avLst/>
          </a:prstGeom>
          <a:noFill/>
        </p:spPr>
      </p:pic>
      <p:pic>
        <p:nvPicPr>
          <p:cNvPr id="28694" name="Picture 22" descr="http://kobietamag.pl/wp-content/uploads/2013/02/Slodycze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365104"/>
            <a:ext cx="164111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zdrowego żywienia</a:t>
            </a:r>
            <a:br>
              <a:rPr lang="pl-PL" dirty="0" smtClean="0"/>
            </a:br>
            <a:r>
              <a:rPr lang="pl-PL" dirty="0" smtClean="0"/>
              <a:t>dzieci i młodzieży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7776864" cy="1296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1.  Spożywanie każdego dnia różnych produktów spożywczych – urozmaicenie gwarancją dobrego rozwoju i zdrowia</a:t>
            </a:r>
            <a:endParaRPr lang="pl-PL" dirty="0"/>
          </a:p>
        </p:txBody>
      </p:sp>
      <p:pic>
        <p:nvPicPr>
          <p:cNvPr id="33799" name="Picture 7" descr="http://www.auchan.pl/img/original/32669.jpg"/>
          <p:cNvPicPr>
            <a:picLocks noChangeAspect="1" noChangeArrowheads="1"/>
          </p:cNvPicPr>
          <p:nvPr/>
        </p:nvPicPr>
        <p:blipFill>
          <a:blip r:embed="rId2" cstate="print"/>
          <a:srcRect l="3599" t="23255" r="3322" b="10023"/>
          <a:stretch>
            <a:fillRect/>
          </a:stretch>
        </p:blipFill>
        <p:spPr bwMode="auto">
          <a:xfrm>
            <a:off x="323528" y="2924944"/>
            <a:ext cx="7488832" cy="3706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Racjonalne żywienie powinno uwzględniać optymalnie pięć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posiłków:</a:t>
            </a:r>
          </a:p>
          <a:p>
            <a:pPr>
              <a:buNone/>
            </a:pPr>
            <a:endParaRPr lang="pl-PL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pl-PL" dirty="0" smtClean="0"/>
              <a:t>- I śniadanie </a:t>
            </a:r>
          </a:p>
          <a:p>
            <a:pPr>
              <a:buNone/>
            </a:pPr>
            <a:r>
              <a:rPr lang="pl-PL" dirty="0" smtClean="0"/>
              <a:t>- II śniadanie</a:t>
            </a:r>
          </a:p>
          <a:p>
            <a:pPr>
              <a:buNone/>
            </a:pPr>
            <a:r>
              <a:rPr lang="pl-PL" dirty="0" smtClean="0"/>
              <a:t>- obiad</a:t>
            </a:r>
          </a:p>
          <a:p>
            <a:pPr>
              <a:buNone/>
            </a:pPr>
            <a:r>
              <a:rPr lang="pl-PL" dirty="0" smtClean="0"/>
              <a:t>- podwieczorek </a:t>
            </a:r>
          </a:p>
          <a:p>
            <a:pPr>
              <a:buNone/>
            </a:pPr>
            <a:r>
              <a:rPr lang="pl-PL" dirty="0" smtClean="0"/>
              <a:t>- kolacja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Powinno przestrzegać się odpowiednich proporcji pomiędzy </a:t>
            </a:r>
            <a:r>
              <a:rPr lang="pl-PL" dirty="0" smtClean="0"/>
              <a:t>poszczególnym posiłkami </a:t>
            </a:r>
            <a:r>
              <a:rPr lang="pl-PL" dirty="0" smtClean="0"/>
              <a:t>oraz stałych godzin ich spożywania. 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I </a:t>
            </a:r>
            <a:r>
              <a:rPr lang="pl-PL" dirty="0" smtClean="0"/>
              <a:t>śniadanie </a:t>
            </a:r>
            <a:r>
              <a:rPr lang="pl-PL" dirty="0" smtClean="0"/>
              <a:t>powinno stanowić </a:t>
            </a:r>
            <a:r>
              <a:rPr lang="pl-PL" dirty="0" smtClean="0"/>
              <a:t>25-30% wartości energetycznej całodziennej racji </a:t>
            </a:r>
            <a:r>
              <a:rPr lang="pl-PL" dirty="0" smtClean="0"/>
              <a:t>pokarmowej, II </a:t>
            </a:r>
            <a:r>
              <a:rPr lang="pl-PL" dirty="0" smtClean="0"/>
              <a:t>śniadanie 5-10%, </a:t>
            </a:r>
            <a:r>
              <a:rPr lang="pl-PL" dirty="0" smtClean="0"/>
              <a:t>obiad </a:t>
            </a:r>
            <a:r>
              <a:rPr lang="pl-PL" dirty="0" smtClean="0"/>
              <a:t>30-35%, podwieczorek 5-10%, kolacja 20-25%.</a:t>
            </a:r>
            <a:endParaRPr lang="pl-PL" dirty="0"/>
          </a:p>
        </p:txBody>
      </p:sp>
      <p:pic>
        <p:nvPicPr>
          <p:cNvPr id="51204" name="Picture 4" descr="C:\Users\USER\Desktop\k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3903142" cy="260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Niestandardowy 3">
      <a:dk1>
        <a:srgbClr val="FFFFFF"/>
      </a:dk1>
      <a:lt1>
        <a:srgbClr val="54A838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3330</TotalTime>
  <Words>1481</Words>
  <Application>Microsoft Office PowerPoint</Application>
  <PresentationFormat>Pokaz na ekranie (4:3)</PresentationFormat>
  <Paragraphs>233</Paragraphs>
  <Slides>36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Bogaty</vt:lpstr>
      <vt:lpstr>Zdrowie na talerzu, czyli co, jak i ile jeść, żeby być zdrowym?</vt:lpstr>
      <vt:lpstr>Współczesne Problemy żywieniowe</vt:lpstr>
      <vt:lpstr>Slajd 3</vt:lpstr>
      <vt:lpstr>Dlaczego warto jeść zdrowo?</vt:lpstr>
      <vt:lpstr>Co to znaczy zdrowo?</vt:lpstr>
      <vt:lpstr>Slajd 6</vt:lpstr>
      <vt:lpstr>Podział produktów spożywczych</vt:lpstr>
      <vt:lpstr>Zasady zdrowego żywienia dzieci i młodzieży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Kosmetyki i środki czystości</vt:lpstr>
      <vt:lpstr>Pamiętaj!!! Dzieci przejmują twoje nawyki żywieniowe. Naucz je zdrowo się odżywiać i żyć.</vt:lpstr>
      <vt:lpstr>Literatura</vt:lpstr>
    </vt:vector>
  </TitlesOfParts>
  <Company>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na talerzu, czyli co, jak i ile jeść, żeby być zdrowym?</dc:title>
  <dc:creator>Rysiek jach</dc:creator>
  <cp:lastModifiedBy>Rysiek jach</cp:lastModifiedBy>
  <cp:revision>59</cp:revision>
  <dcterms:created xsi:type="dcterms:W3CDTF">2014-10-27T19:11:24Z</dcterms:created>
  <dcterms:modified xsi:type="dcterms:W3CDTF">2014-11-01T17:16:22Z</dcterms:modified>
</cp:coreProperties>
</file>